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36" r:id="rId5"/>
    <p:sldId id="1420" r:id="rId6"/>
    <p:sldId id="1505" r:id="rId7"/>
    <p:sldId id="1060" r:id="rId8"/>
    <p:sldId id="359" r:id="rId9"/>
    <p:sldId id="1500" r:id="rId10"/>
    <p:sldId id="1437" r:id="rId11"/>
    <p:sldId id="1501" r:id="rId12"/>
    <p:sldId id="1502" r:id="rId13"/>
    <p:sldId id="1506" r:id="rId14"/>
    <p:sldId id="1509" r:id="rId15"/>
    <p:sldId id="1510" r:id="rId16"/>
    <p:sldId id="1504" r:id="rId17"/>
    <p:sldId id="343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CCFCF5-2E2C-22AE-C9F3-ED716062C6DD}" name="Andre Uandela" initials="AU" userId="S::uandela@ircwash.org::b9994a7d-1c50-45c4-a8a8-30152e16573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635C5B"/>
    <a:srgbClr val="BA0C2F"/>
    <a:srgbClr val="0067B9"/>
    <a:srgbClr val="E7E7E5"/>
    <a:srgbClr val="D9D7D3"/>
    <a:srgbClr val="CFCDC9"/>
    <a:srgbClr val="FFFFFF"/>
    <a:srgbClr val="6C6463"/>
    <a:srgbClr val="651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2912" autoAdjust="0"/>
  </p:normalViewPr>
  <p:slideViewPr>
    <p:cSldViewPr snapToObjects="1">
      <p:cViewPr varScale="1">
        <p:scale>
          <a:sx n="67" d="100"/>
          <a:sy n="67" d="100"/>
        </p:scale>
        <p:origin x="56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1" d="100"/>
          <a:sy n="41" d="100"/>
        </p:scale>
        <p:origin x="2816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0ADE1-1558-6583-CBB3-318A61DAD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7E174C-35DA-CED7-5346-E471561221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5B2C4D-7A87-02A2-AA80-FA30FC46BC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Gill Sans MT" panose="020B0502020104020203" pitchFamily="34" charset="0"/>
                <a:ea typeface="Gill Sans"/>
                <a:cs typeface="Gill Sans"/>
              </a:rPr>
              <a:t>AURA had nothing in place. However, they practice accompaniment/monitoring with our projects.</a:t>
            </a:r>
          </a:p>
          <a:p>
            <a:r>
              <a:rPr lang="en-US" sz="1800" dirty="0">
                <a:effectLst/>
                <a:latin typeface="Gill Sans MT" panose="020B0502020104020203" pitchFamily="34" charset="0"/>
              </a:rPr>
              <a:t>GFP (gender focal point) with no expertise and appointed to answer for a specific demand).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0C25-B63E-2C05-FB7E-EEE60B3A2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0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Ao resultados e recomendações foram agrupados nos seguintes domínios. </a:t>
            </a:r>
          </a:p>
          <a:p>
            <a:endParaRPr lang="pt-PT" dirty="0"/>
          </a:p>
          <a:p>
            <a:r>
              <a:rPr lang="pt-PT" dirty="0"/>
              <a:t>Exemplo de recomendações a destacar: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kern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Transversal: Usar linguagem neutra em termos de género em todas as comunicações corporativas (Ex. ele, ela, candidato, candidata).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kern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RH: Desenvolver uma política de saúde, e higiene menstrual para o ambiente de trabalho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12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RH: Incentivar os homens a gozarem a licença paternidade e garantir que as mulheres voltem as suas responsabilidades após a licença maternidade.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Ambiente</a:t>
            </a:r>
            <a:r>
              <a:rPr lang="en-US" sz="12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Seguro e </a:t>
            </a:r>
            <a:r>
              <a:rPr lang="en-US" sz="1200" kern="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inclusivo</a:t>
            </a:r>
            <a:r>
              <a:rPr lang="en-US" sz="12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2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Oferecer palestras e treinamentos anuais de </a:t>
            </a:r>
            <a:r>
              <a:rPr lang="pt-BR" sz="1200" kern="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actualizam</a:t>
            </a:r>
            <a:r>
              <a:rPr lang="pt-BR" sz="1200" kern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sobre o que constitui assédio sexual e como fazer uma denúncia.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1200" kern="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4A558B-E4E9-A94A-B9C1-029E46A76A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4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0934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51816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5181599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016000" y="3886200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5" name="Google Shape;13;p12">
            <a:extLst>
              <a:ext uri="{FF2B5EF4-FFF2-40B4-BE49-F238E27FC236}">
                <a16:creationId xmlns:a16="http://schemas.microsoft.com/office/drawing/2014/main" id="{666607B2-0F73-40DB-8AFB-486727EBDF2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0878" r="11056"/>
          <a:stretch/>
        </p:blipFill>
        <p:spPr>
          <a:xfrm>
            <a:off x="0" y="0"/>
            <a:ext cx="12395200" cy="69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6511843-B3AE-240E-9B8F-A3AFF1BB92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934" y="68554"/>
            <a:ext cx="3380079" cy="125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3"/>
            <a:ext cx="5181195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0934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214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714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9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405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0934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4146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843987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26203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White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3"/>
            <a:ext cx="5181195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90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0" y="127000"/>
            <a:ext cx="11785600" cy="657860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7" y="5943600"/>
            <a:ext cx="2032000" cy="4572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16000" y="3886200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1" y="685800"/>
            <a:ext cx="2417821" cy="54401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0934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16000" y="3886200"/>
            <a:ext cx="42672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452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Blue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3"/>
            <a:ext cx="7315200" cy="58477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7" y="5943600"/>
            <a:ext cx="2032000" cy="4572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995680" y="990600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9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26DE5-7249-066F-B039-709F8DF1A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C355E-6931-7350-5F65-8D856286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17F59-29DA-6F48-B92A-5AD511CC2D63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90BFAE-62A3-C8A2-F338-C78B456D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BEC5E-7056-F486-28B6-4A6444E0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0934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9899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020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9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2633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0934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83867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48768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843987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682463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3"/>
            <a:ext cx="51811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7936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0934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231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F1C838E6-2EFE-2E47-BF15-73F64BC0A44F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118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9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47666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BCCE5460-4FB7-5647-9AB1-CEF5116A5DCA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0934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510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0934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3600"/>
            <a:ext cx="7315200" cy="1600200"/>
          </a:xfrm>
        </p:spPr>
        <p:txBody>
          <a:bodyPr anchor="b" anchorCtr="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14800"/>
            <a:ext cx="4572000" cy="1600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16000" y="3886200"/>
            <a:ext cx="426720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79F8B0E-4A7E-1B21-49D5-8FE9486304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930" y="5486401"/>
            <a:ext cx="2813478" cy="103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D8A49A0-1A63-6943-82D6-C193E6102C72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4876800" cy="41148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843987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96746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White Title + Lef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152400"/>
            <a:ext cx="5892800" cy="65532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46012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502805" y="2971803"/>
            <a:ext cx="5181195" cy="954107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383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23869"/>
            <a:ext cx="2844800" cy="21467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5" b="0" i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defRPr>
            </a:lvl1pPr>
          </a:lstStyle>
          <a:p>
            <a:fld id="{EB2C8F94-9D67-854F-8417-3B884156945E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5" y="6423869"/>
            <a:ext cx="3860801" cy="21467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5" b="0" i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defRPr>
            </a:lvl1pPr>
          </a:lstStyle>
          <a:p>
            <a:r>
              <a:rPr lang="en-US" dirty="0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2" y="6423869"/>
            <a:ext cx="2844800" cy="21467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5" b="0" i="0">
                <a:solidFill>
                  <a:srgbClr val="FFFFFF"/>
                </a:solidFill>
                <a:latin typeface="Gill Sans MT" panose="020B0502020104020203"/>
                <a:cs typeface="Gill Sans MT" panose="020B0502020104020203"/>
              </a:defRPr>
            </a:lvl1pPr>
          </a:lstStyle>
          <a:p>
            <a:fld id="{42782948-4DBE-204D-AB9E-B65E067054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8716"/>
            <a:ext cx="5181600" cy="1600200"/>
          </a:xfrm>
          <a:effectLst/>
        </p:spPr>
        <p:txBody>
          <a:bodyPr anchor="b" anchorCtr="0">
            <a:normAutofit/>
          </a:bodyPr>
          <a:lstStyle>
            <a:lvl1pPr>
              <a:defRPr sz="3174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46998"/>
            <a:ext cx="4572000" cy="160020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116">
                <a:solidFill>
                  <a:schemeClr val="bg1"/>
                </a:solidFill>
              </a:defRPr>
            </a:lvl1pPr>
            <a:lvl2pPr marL="604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8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2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95680" y="3932955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30E2E85-CEFF-49A0-AAFB-AA336A6757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084" y="5690564"/>
            <a:ext cx="2291144" cy="8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6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34">
          <p15:clr>
            <a:srgbClr val="FBAE40"/>
          </p15:clr>
        </p15:guide>
        <p15:guide id="2" pos="16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827783"/>
            <a:ext cx="7315200" cy="584775"/>
          </a:xfrm>
        </p:spPr>
        <p:txBody>
          <a:bodyPr wrap="square" anchor="t" anchorCtr="0">
            <a:sp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95680" y="990600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974A3024-AD77-40DA-924B-FBF080928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4399" y="5791203"/>
            <a:ext cx="4012564" cy="50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0934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50795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9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03200" y="3429000"/>
            <a:ext cx="11785600" cy="3276600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16002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0934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848380"/>
            <a:ext cx="10363200" cy="52322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47082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843987"/>
            <a:ext cx="4876395" cy="95410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1666"/>
            <a:ext cx="274320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805" y="457200"/>
            <a:ext cx="10363200" cy="914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10363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30079"/>
            <a:ext cx="3860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30079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35C5B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22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38" r:id="rId2"/>
    <p:sldLayoutId id="2147483674" r:id="rId3"/>
    <p:sldLayoutId id="2147483654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4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30" r:id="rId16"/>
    <p:sldLayoutId id="2147483696" r:id="rId17"/>
    <p:sldLayoutId id="2147483716" r:id="rId18"/>
    <p:sldLayoutId id="2147483717" r:id="rId19"/>
    <p:sldLayoutId id="2147483718" r:id="rId20"/>
    <p:sldLayoutId id="2147483686" r:id="rId21"/>
    <p:sldLayoutId id="2147483720" r:id="rId22"/>
    <p:sldLayoutId id="2147483699" r:id="rId23"/>
    <p:sldLayoutId id="2147483694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9" r:id="rId3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•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1200"/>
        </a:spcAft>
        <a:buFont typeface="Arial"/>
        <a:buChar char="–"/>
        <a:defRPr sz="2000" b="0" i="0" kern="1200">
          <a:solidFill>
            <a:srgbClr val="635C5B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hyperlink" Target="http://www.genderstandards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C00456-721A-A94C-800A-D5E7EE91C160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750939"/>
            <a:ext cx="3733800" cy="782320"/>
          </a:xfrm>
        </p:spPr>
        <p:txBody>
          <a:bodyPr>
            <a:noAutofit/>
          </a:bodyPr>
          <a:lstStyle/>
          <a:p>
            <a:br>
              <a:rPr lang="en-US" sz="2600" dirty="0"/>
            </a:br>
            <a:r>
              <a:rPr lang="en-US" sz="2600" dirty="0"/>
              <a:t>Transform WASH</a:t>
            </a:r>
            <a:br>
              <a:rPr lang="en-US" sz="2600" dirty="0"/>
            </a:br>
            <a:r>
              <a:rPr lang="en-US" sz="2600" dirty="0" err="1"/>
              <a:t>Moçambique</a:t>
            </a:r>
            <a:endParaRPr lang="en-US" sz="2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62000" y="3139737"/>
            <a:ext cx="6629400" cy="158466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/>
              <a:t>SUPORTE A INTEGRAÇÃO DE GÉNERO NO SECTOR DE ASH: PROPOSTA DE PLANO DE ACÇÃO DE GÉNERO DA AURA</a:t>
            </a:r>
          </a:p>
          <a:p>
            <a:pPr>
              <a:spcAft>
                <a:spcPts val="0"/>
              </a:spcAft>
            </a:pPr>
            <a:endParaRPr lang="en-US" sz="1600" dirty="0"/>
          </a:p>
          <a:p>
            <a:pPr>
              <a:spcAft>
                <a:spcPts val="0"/>
              </a:spcAft>
            </a:pPr>
            <a:r>
              <a:rPr lang="en-US" sz="1600" dirty="0"/>
              <a:t>REUNIÃO DO GAS</a:t>
            </a:r>
          </a:p>
          <a:p>
            <a:pPr>
              <a:spcAft>
                <a:spcPts val="0"/>
              </a:spcAft>
            </a:pP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 rot="16200000">
            <a:off x="10707047" y="4327267"/>
            <a:ext cx="2743200" cy="1846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912AA4DC-2C95-4488-B281-2515DD87FD1E}"/>
              </a:ext>
            </a:extLst>
          </p:cNvPr>
          <p:cNvSpPr txBox="1">
            <a:spLocks/>
          </p:cNvSpPr>
          <p:nvPr/>
        </p:nvSpPr>
        <p:spPr>
          <a:xfrm>
            <a:off x="838200" y="4876800"/>
            <a:ext cx="3962400" cy="533400"/>
          </a:xfrm>
          <a:prstGeom prst="rect">
            <a:avLst/>
          </a:prstGeo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1800" b="0" i="0" kern="1200">
                <a:solidFill>
                  <a:schemeClr val="bg1"/>
                </a:solidFill>
                <a:latin typeface="Gill Sans MT"/>
                <a:ea typeface="+mn-ea"/>
                <a:cs typeface="Gill Sans M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26 DE ABRIL DE 2024</a:t>
            </a:r>
          </a:p>
        </p:txBody>
      </p:sp>
      <p:sp>
        <p:nvSpPr>
          <p:cNvPr id="10" name="Google Shape;65;p1">
            <a:extLst>
              <a:ext uri="{FF2B5EF4-FFF2-40B4-BE49-F238E27FC236}">
                <a16:creationId xmlns:a16="http://schemas.microsoft.com/office/drawing/2014/main" id="{CFC3E7FE-9CC4-4D45-83EB-C6CE0AE483F5}"/>
              </a:ext>
            </a:extLst>
          </p:cNvPr>
          <p:cNvSpPr txBox="1"/>
          <p:nvPr/>
        </p:nvSpPr>
        <p:spPr>
          <a:xfrm>
            <a:off x="8557487" y="6262774"/>
            <a:ext cx="1886100" cy="2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rgbClr val="000000"/>
              </a:buClr>
              <a:buSzPts val="900"/>
            </a:pPr>
            <a:r>
              <a:rPr lang="en" sz="900" dirty="0">
                <a:solidFill>
                  <a:srgbClr val="9AA0A6"/>
                </a:solidFill>
                <a:latin typeface="Roboto"/>
                <a:ea typeface="Roboto"/>
                <a:cs typeface="Roboto"/>
                <a:sym typeface="Roboto"/>
              </a:rPr>
              <a:t> Photo credit: Mayer Riccardo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355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5F51E7B-B6FC-FB12-30B9-7D79D7869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054639"/>
              </p:ext>
            </p:extLst>
          </p:nvPr>
        </p:nvGraphicFramePr>
        <p:xfrm>
          <a:off x="914400" y="1600200"/>
          <a:ext cx="10363200" cy="44094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805413141"/>
                    </a:ext>
                  </a:extLst>
                </a:gridCol>
                <a:gridCol w="7924800">
                  <a:extLst>
                    <a:ext uri="{9D8B030D-6E8A-4147-A177-3AD203B41FA5}">
                      <a16:colId xmlns:a16="http://schemas.microsoft.com/office/drawing/2014/main" val="1037327751"/>
                    </a:ext>
                  </a:extLst>
                </a:gridCol>
              </a:tblGrid>
              <a:tr h="540988">
                <a:tc>
                  <a:txBody>
                    <a:bodyPr/>
                    <a:lstStyle/>
                    <a:p>
                      <a:r>
                        <a:rPr lang="pt-PT" dirty="0"/>
                        <a:t>Domínio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Acçoes</a:t>
                      </a:r>
                      <a:r>
                        <a:rPr lang="pt-PT" dirty="0"/>
                        <a:t> Recomendadas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118427"/>
                  </a:ext>
                </a:extLst>
              </a:tr>
              <a:tr h="2534490">
                <a:tc>
                  <a:txBody>
                    <a:bodyPr/>
                    <a:lstStyle/>
                    <a:p>
                      <a:r>
                        <a:rPr lang="pt-PT" dirty="0"/>
                        <a:t>Recrutamento e Contratação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Incluir e ou influenciar sempre que possível a inclusão em todos os anúncios de vaga frases de encorajamento a candidatura de mulheres e grupos vulneráveis como pessoas com deficiência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BR" dirty="0"/>
                        <a:t>Para o preenchimento de vagas, realizar </a:t>
                      </a:r>
                      <a:r>
                        <a:rPr lang="pt-BR" dirty="0" err="1"/>
                        <a:t>acções</a:t>
                      </a:r>
                      <a:r>
                        <a:rPr lang="pt-BR" dirty="0"/>
                        <a:t> de sensibilização direcionadas a Universidades, Escolas Técnicas como um esforço para encorajar candidatas mulheres</a:t>
                      </a:r>
                      <a:endParaRPr lang="pt-PT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841305"/>
                  </a:ext>
                </a:extLst>
              </a:tr>
              <a:tr h="1333942">
                <a:tc>
                  <a:txBody>
                    <a:bodyPr/>
                    <a:lstStyle/>
                    <a:p>
                      <a:r>
                        <a:rPr lang="pt-PT" dirty="0"/>
                        <a:t>Desenvolvimento Profissional e Pessoal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PT" dirty="0"/>
                        <a:t>Instituir planos de desenvolvimento profissional e pessoal para os colaboradores com base nas premissas do ciclo de </a:t>
                      </a:r>
                      <a:r>
                        <a:rPr lang="pt-BR" dirty="0"/>
                        <a:t>vida dos profissionais</a:t>
                      </a:r>
                      <a:endParaRPr lang="pt-PT" dirty="0"/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83916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1305E-9150-4571-C554-EBDA082C86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53EFA-668C-77B9-C859-FC56666F2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4BEDF-1A0E-E95C-4526-A77AC0953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9F53B8-F348-9524-2135-607181A9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</p:spPr>
        <p:txBody>
          <a:bodyPr/>
          <a:lstStyle/>
          <a:p>
            <a:r>
              <a:rPr lang="pt-PT" dirty="0">
                <a:latin typeface="+mj-lt"/>
              </a:rPr>
              <a:t>RESULTADOS PRELIMINARES E RECOMENDAÇÕES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622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5F51E7B-B6FC-FB12-30B9-7D79D7869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738510"/>
              </p:ext>
            </p:extLst>
          </p:nvPr>
        </p:nvGraphicFramePr>
        <p:xfrm>
          <a:off x="914400" y="1600200"/>
          <a:ext cx="10363200" cy="4648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805413141"/>
                    </a:ext>
                  </a:extLst>
                </a:gridCol>
                <a:gridCol w="7924800">
                  <a:extLst>
                    <a:ext uri="{9D8B030D-6E8A-4147-A177-3AD203B41FA5}">
                      <a16:colId xmlns:a16="http://schemas.microsoft.com/office/drawing/2014/main" val="1037327751"/>
                    </a:ext>
                  </a:extLst>
                </a:gridCol>
              </a:tblGrid>
              <a:tr h="694658">
                <a:tc>
                  <a:txBody>
                    <a:bodyPr/>
                    <a:lstStyle/>
                    <a:p>
                      <a:r>
                        <a:rPr lang="pt-PT" dirty="0"/>
                        <a:t>Domínio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dirty="0" err="1"/>
                        <a:t>Acçoes</a:t>
                      </a:r>
                      <a:r>
                        <a:rPr lang="pt-PT" dirty="0"/>
                        <a:t> Recomendadas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118427"/>
                  </a:ext>
                </a:extLst>
              </a:tr>
              <a:tr h="2240689">
                <a:tc>
                  <a:txBody>
                    <a:bodyPr/>
                    <a:lstStyle/>
                    <a:p>
                      <a:r>
                        <a:rPr lang="pt-PT" dirty="0"/>
                        <a:t>Ambiente Seguro e Inclusivo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dirty="0"/>
                        <a:t>Políticas de licença parental: incentivar os homens a gozarem a licença paternidade;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dirty="0"/>
                        <a:t>Assegurar que os desenhos das instalações (</a:t>
                      </a:r>
                      <a:r>
                        <a:rPr lang="pt-PT" dirty="0" err="1"/>
                        <a:t>actuais</a:t>
                      </a:r>
                      <a:r>
                        <a:rPr lang="pt-PT" dirty="0"/>
                        <a:t>, novas e reabilitadas), considerem as necessidades específicas de mulheres e pessoas com deficiência. 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dirty="0"/>
                        <a:t>Garantir um ambiente de trabalho seguro e livre de todas as formas de assédio sexual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841305"/>
                  </a:ext>
                </a:extLst>
              </a:tr>
              <a:tr h="1712853">
                <a:tc>
                  <a:txBody>
                    <a:bodyPr/>
                    <a:lstStyle/>
                    <a:p>
                      <a:r>
                        <a:rPr lang="pt-PT" dirty="0"/>
                        <a:t>Imagem Pública do Regulador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dirty="0"/>
                        <a:t>Implementar o plano de comunicação da instituição associado a uma imagem heterogenia dos serviços e beneficiários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dirty="0"/>
                        <a:t>Expandir a imagem do regulador além das fronteiras do sector enfatizando a composição heterogenia dos escritórios centrais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83916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1305E-9150-4571-C554-EBDA082C86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53EFA-668C-77B9-C859-FC56666F2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4BEDF-1A0E-E95C-4526-A77AC0953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9F53B8-F348-9524-2135-607181A9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</p:spPr>
        <p:txBody>
          <a:bodyPr/>
          <a:lstStyle/>
          <a:p>
            <a:r>
              <a:rPr lang="pt-PT" dirty="0">
                <a:latin typeface="+mj-lt"/>
              </a:rPr>
              <a:t>RESULTADOS PRELIMINARES E RECOMENDAÇÕES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2942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5F51E7B-B6FC-FB12-30B9-7D79D78690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905043"/>
              </p:ext>
            </p:extLst>
          </p:nvPr>
        </p:nvGraphicFramePr>
        <p:xfrm>
          <a:off x="914400" y="1600200"/>
          <a:ext cx="10363200" cy="46482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805413141"/>
                    </a:ext>
                  </a:extLst>
                </a:gridCol>
                <a:gridCol w="7924800">
                  <a:extLst>
                    <a:ext uri="{9D8B030D-6E8A-4147-A177-3AD203B41FA5}">
                      <a16:colId xmlns:a16="http://schemas.microsoft.com/office/drawing/2014/main" val="1037327751"/>
                    </a:ext>
                  </a:extLst>
                </a:gridCol>
              </a:tblGrid>
              <a:tr h="694658">
                <a:tc>
                  <a:txBody>
                    <a:bodyPr/>
                    <a:lstStyle/>
                    <a:p>
                      <a:r>
                        <a:rPr lang="pt-PT" noProof="0" dirty="0"/>
                        <a:t>Domínio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noProof="0" dirty="0" err="1"/>
                        <a:t>Acçoes</a:t>
                      </a:r>
                      <a:r>
                        <a:rPr lang="pt-PT" noProof="0" dirty="0"/>
                        <a:t> Recomendadas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5118427"/>
                  </a:ext>
                </a:extLst>
              </a:tr>
              <a:tr h="2240689">
                <a:tc>
                  <a:txBody>
                    <a:bodyPr/>
                    <a:lstStyle/>
                    <a:p>
                      <a:r>
                        <a:rPr lang="pt-PT" noProof="0" dirty="0"/>
                        <a:t>TRANSVERSAL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noProof="0" dirty="0" err="1"/>
                        <a:t>Adoptar</a:t>
                      </a:r>
                      <a:r>
                        <a:rPr lang="pt-PT" noProof="0" dirty="0"/>
                        <a:t> o uso de uma linguagem neutra em termos de género em toda a comunicação interna e externa 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noProof="0" dirty="0"/>
                        <a:t>Institucionalizar a monitoria programada das estatísticas de género e idade de todo o quadro pessoal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841305"/>
                  </a:ext>
                </a:extLst>
              </a:tr>
              <a:tr h="1712853">
                <a:tc>
                  <a:txBody>
                    <a:bodyPr/>
                    <a:lstStyle/>
                    <a:p>
                      <a:r>
                        <a:rPr lang="pt-PT" noProof="0" dirty="0"/>
                        <a:t>ENTIDADES REGULADAS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noProof="0" dirty="0"/>
                        <a:t>Desenvolvimento de documentos orientadores para a integração de género nas entidades reguladas</a:t>
                      </a:r>
                    </a:p>
                    <a:p>
                      <a:pPr marL="285750" indent="-285750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t-PT" noProof="0" dirty="0"/>
                        <a:t>Estabelecimento de medidas de mitigação e sanções em função de consequências não-intencionais derivada a provisão de serviços.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83916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1305E-9150-4571-C554-EBDA082C86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53EFA-668C-77B9-C859-FC56666F2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4BEDF-1A0E-E95C-4526-A77AC0953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9F53B8-F348-9524-2135-607181A99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</p:spPr>
        <p:txBody>
          <a:bodyPr/>
          <a:lstStyle/>
          <a:p>
            <a:r>
              <a:rPr lang="pt-PT" dirty="0">
                <a:latin typeface="+mj-lt"/>
              </a:rPr>
              <a:t>RESULTADOS PRELIMINARES E RECOMENDAÇÕES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379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522BD5-5F5A-CD1A-4F4C-DC424A6A3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2253734"/>
          </a:xfrm>
        </p:spPr>
        <p:txBody>
          <a:bodyPr anchor="t">
            <a:normAutofit/>
          </a:bodyPr>
          <a:lstStyle/>
          <a:p>
            <a:r>
              <a:rPr lang="pt-PT" dirty="0">
                <a:solidFill>
                  <a:schemeClr val="tx1"/>
                </a:solidFill>
              </a:rPr>
              <a:t>Conclusão da proposta do Plano de </a:t>
            </a:r>
            <a:r>
              <a:rPr lang="pt-PT" dirty="0" err="1">
                <a:solidFill>
                  <a:schemeClr val="tx1"/>
                </a:solidFill>
              </a:rPr>
              <a:t>Acção</a:t>
            </a:r>
            <a:r>
              <a:rPr lang="pt-PT" dirty="0">
                <a:solidFill>
                  <a:schemeClr val="tx1"/>
                </a:solidFill>
              </a:rPr>
              <a:t> de Género.</a:t>
            </a:r>
          </a:p>
          <a:p>
            <a:r>
              <a:rPr lang="pt-PT" dirty="0">
                <a:solidFill>
                  <a:schemeClr val="tx1"/>
                </a:solidFill>
              </a:rPr>
              <a:t>Elaboração de conteúdos em resposta as recomendações sobre </a:t>
            </a:r>
            <a:r>
              <a:rPr lang="pt-BR" dirty="0">
                <a:solidFill>
                  <a:schemeClr val="tx1"/>
                </a:solidFill>
              </a:rPr>
              <a:t>capacidade técnica em integração de género.</a:t>
            </a:r>
          </a:p>
          <a:p>
            <a:r>
              <a:rPr lang="pt-PT" dirty="0">
                <a:solidFill>
                  <a:schemeClr val="tx1"/>
                </a:solidFill>
              </a:rPr>
              <a:t>Desenvolvimento de um guião sobre normas conducentes a integração de género para as entidades reguladas.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B0CFE-C63C-28FF-BFE4-61A32032F4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61330-B82A-13B6-FD4C-98AD2D426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CBC72-225C-5B6C-B07D-B6E4A0471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E96FD4F-CFD4-6F9E-6286-8944A30E1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+mj-lt"/>
              </a:rPr>
              <a:t>PRÓXIMOS PASSOS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50421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9B594D-EE2C-E248-B7F0-F679C2E525DC}" type="datetime1">
              <a:rPr lang="en-US" smtClean="0"/>
              <a:pPr/>
              <a:t>4/26/2024</a:t>
            </a:fld>
            <a:r>
              <a:rPr lang="en-US"/>
              <a:t>`1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Subtitle 12">
            <a:extLst>
              <a:ext uri="{FF2B5EF4-FFF2-40B4-BE49-F238E27FC236}">
                <a16:creationId xmlns:a16="http://schemas.microsoft.com/office/drawing/2014/main" id="{4AB920A2-B30E-4379-AD48-40D2E32E79FC}"/>
              </a:ext>
            </a:extLst>
          </p:cNvPr>
          <p:cNvSpPr txBox="1">
            <a:spLocks/>
          </p:cNvSpPr>
          <p:nvPr/>
        </p:nvSpPr>
        <p:spPr>
          <a:xfrm>
            <a:off x="914400" y="4363985"/>
            <a:ext cx="8071476" cy="1361932"/>
          </a:xfrm>
          <a:prstGeom prst="rect">
            <a:avLst/>
          </a:prstGeom>
          <a:effectLst/>
        </p:spPr>
        <p:txBody>
          <a:bodyPr vert="horz" lIns="90716" tIns="45358" rIns="90716" bIns="45358" numCol="2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i="0" kern="1200">
                <a:solidFill>
                  <a:schemeClr val="bg1"/>
                </a:solidFill>
                <a:latin typeface="Gill Sans MT"/>
                <a:ea typeface="+mn-ea"/>
                <a:cs typeface="Gill Sans M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90"/>
              </a:spcAft>
            </a:pPr>
            <a:r>
              <a:rPr lang="en-US" dirty="0"/>
              <a:t>Pedro Simone</a:t>
            </a:r>
          </a:p>
          <a:p>
            <a:pPr>
              <a:spcAft>
                <a:spcPts val="590"/>
              </a:spcAft>
            </a:pPr>
            <a:r>
              <a:rPr lang="en-US" dirty="0"/>
              <a:t>Director do </a:t>
            </a:r>
            <a:r>
              <a:rPr lang="en-US" dirty="0" err="1"/>
              <a:t>Projecto</a:t>
            </a:r>
            <a:endParaRPr lang="en-US" dirty="0"/>
          </a:p>
          <a:p>
            <a:pPr>
              <a:spcAft>
                <a:spcPts val="590"/>
              </a:spcAft>
            </a:pPr>
            <a:r>
              <a:rPr lang="en-US" dirty="0"/>
              <a:t>Pedro.simone@tetratech.com</a:t>
            </a:r>
          </a:p>
          <a:p>
            <a:pPr>
              <a:spcAft>
                <a:spcPts val="590"/>
              </a:spcAft>
            </a:pPr>
            <a:endParaRPr lang="en-US" dirty="0"/>
          </a:p>
          <a:p>
            <a:pPr>
              <a:spcAft>
                <a:spcPts val="590"/>
              </a:spcAft>
            </a:pPr>
            <a:r>
              <a:rPr lang="en-US" dirty="0"/>
              <a:t>Chris Serjak, </a:t>
            </a:r>
          </a:p>
          <a:p>
            <a:pPr>
              <a:spcAft>
                <a:spcPts val="590"/>
              </a:spcAft>
            </a:pPr>
            <a:r>
              <a:rPr lang="en-US" dirty="0"/>
              <a:t>Gestor do </a:t>
            </a:r>
            <a:r>
              <a:rPr lang="en-US" dirty="0" err="1"/>
              <a:t>Projecto</a:t>
            </a:r>
            <a:endParaRPr lang="en-US" dirty="0"/>
          </a:p>
          <a:p>
            <a:pPr>
              <a:spcAft>
                <a:spcPts val="590"/>
              </a:spcAft>
            </a:pPr>
            <a:r>
              <a:rPr lang="en-US" dirty="0"/>
              <a:t>chris.serjak@tetratech.com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B83CC450-B500-4D49-BBEA-ABD88C1982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18972"/>
            <a:ext cx="7543800" cy="647700"/>
          </a:xfrm>
        </p:spPr>
        <p:txBody>
          <a:bodyPr>
            <a:normAutofit/>
          </a:bodyPr>
          <a:lstStyle/>
          <a:p>
            <a:r>
              <a:rPr lang="en-US" sz="2600" dirty="0" err="1">
                <a:solidFill>
                  <a:schemeClr val="bg1"/>
                </a:solidFill>
              </a:rPr>
              <a:t>Contactos</a:t>
            </a:r>
            <a:r>
              <a:rPr lang="en-US" sz="2600" dirty="0">
                <a:solidFill>
                  <a:schemeClr val="bg1"/>
                </a:solidFill>
              </a:rPr>
              <a:t>  do Transform WASH</a:t>
            </a:r>
          </a:p>
        </p:txBody>
      </p:sp>
    </p:spTree>
    <p:extLst>
      <p:ext uri="{BB962C8B-B14F-4D97-AF65-F5344CB8AC3E}">
        <p14:creationId xmlns:p14="http://schemas.microsoft.com/office/powerpoint/2010/main" val="384666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934720" y="1845685"/>
            <a:ext cx="10565186" cy="1294159"/>
          </a:xfrm>
          <a:effectLst/>
        </p:spPr>
        <p:txBody>
          <a:bodyPr spcFirstLastPara="1" vert="horz" wrap="square" lIns="120949" tIns="60475" rIns="120949" bIns="60475" rtlCol="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t>SUPORTE A INTEGRAÇÃO DE GÉNERO NO SECTOR DE ASH: </a:t>
            </a:r>
            <a:b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</a:br>
            <a:r>
              <a:rPr kumimoji="0" lang="pt-BR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</a:rPr>
              <a:t>PROPOSTA DE PLANO DE ACÇÃO DE GÉNERO DA AURA</a:t>
            </a:r>
          </a:p>
        </p:txBody>
      </p:sp>
      <p:sp>
        <p:nvSpPr>
          <p:cNvPr id="5" name="Subtitle 12">
            <a:extLst>
              <a:ext uri="{FF2B5EF4-FFF2-40B4-BE49-F238E27FC236}">
                <a16:creationId xmlns:a16="http://schemas.microsoft.com/office/drawing/2014/main" id="{631A639C-5D10-F29F-4D5F-0D783BCCED98}"/>
              </a:ext>
            </a:extLst>
          </p:cNvPr>
          <p:cNvSpPr txBox="1">
            <a:spLocks/>
          </p:cNvSpPr>
          <p:nvPr/>
        </p:nvSpPr>
        <p:spPr>
          <a:xfrm>
            <a:off x="914400" y="4365235"/>
            <a:ext cx="9740449" cy="1361774"/>
          </a:xfrm>
          <a:prstGeom prst="rect">
            <a:avLst/>
          </a:prstGeom>
          <a:effectLst/>
        </p:spPr>
        <p:txBody>
          <a:bodyPr vert="horz" lIns="90704" tIns="45353" rIns="90704" bIns="45353" numCol="2" rtlCol="0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i="0" kern="1200">
                <a:solidFill>
                  <a:schemeClr val="bg1"/>
                </a:solidFill>
                <a:latin typeface="Gill Sans MT"/>
                <a:ea typeface="+mn-ea"/>
                <a:cs typeface="Gill Sans MT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Gill Sans MT"/>
                <a:ea typeface="+mn-ea"/>
                <a:cs typeface="Gill Sans M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91"/>
              </a:spcAft>
            </a:pPr>
            <a:r>
              <a:rPr lang="en-US" sz="1587" dirty="0"/>
              <a:t>Zaida Adriano Cumbe</a:t>
            </a:r>
          </a:p>
          <a:p>
            <a:pPr>
              <a:spcAft>
                <a:spcPts val="591"/>
              </a:spcAft>
            </a:pPr>
            <a:r>
              <a:rPr lang="pt-BR" sz="1600" dirty="0"/>
              <a:t>Especialista de Género e Juventude </a:t>
            </a:r>
          </a:p>
          <a:p>
            <a:pPr>
              <a:spcAft>
                <a:spcPts val="591"/>
              </a:spcAft>
            </a:pPr>
            <a:r>
              <a:rPr lang="en-US" sz="1587" dirty="0"/>
              <a:t>zaida.adrianocumbe@tetratech.com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12D74B6-E009-C5F2-05DA-02311F1F8D7B}"/>
              </a:ext>
            </a:extLst>
          </p:cNvPr>
          <p:cNvSpPr txBox="1"/>
          <p:nvPr/>
        </p:nvSpPr>
        <p:spPr>
          <a:xfrm>
            <a:off x="4114800" y="6400800"/>
            <a:ext cx="3829771" cy="246203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381" dirty="0" err="1">
                <a:solidFill>
                  <a:schemeClr val="bg1"/>
                </a:solidFill>
                <a:latin typeface="Gill Sans MT" panose="020B0502020104020203" pitchFamily="34" charset="0"/>
              </a:rPr>
              <a:t>Projecto</a:t>
            </a:r>
            <a:r>
              <a:rPr lang="en-US" sz="2381" dirty="0">
                <a:solidFill>
                  <a:schemeClr val="bg1"/>
                </a:solidFill>
                <a:latin typeface="Gill Sans MT" panose="020B0502020104020203" pitchFamily="34" charset="0"/>
              </a:rPr>
              <a:t> Transform WASH</a:t>
            </a:r>
          </a:p>
        </p:txBody>
      </p:sp>
    </p:spTree>
    <p:extLst>
      <p:ext uri="{BB962C8B-B14F-4D97-AF65-F5344CB8AC3E}">
        <p14:creationId xmlns:p14="http://schemas.microsoft.com/office/powerpoint/2010/main" val="34326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6A53-D69E-D391-7909-633AB6ED216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3355D5-F1DA-0F48-9E7E-0A3FEBF9FF84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E27B3-1AC7-5B05-23C0-E7E782AD6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673334"/>
            <a:ext cx="3860800" cy="184666"/>
          </a:xfrm>
        </p:spPr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635FD-663C-DC46-6233-FD8CDD4BF7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769D42-0A63-B69B-2AAE-2FB56F83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971490"/>
            <a:ext cx="10363200" cy="400110"/>
          </a:xfrm>
        </p:spPr>
        <p:txBody>
          <a:bodyPr/>
          <a:lstStyle/>
          <a:p>
            <a:r>
              <a:rPr lang="pt-PT" sz="2000" dirty="0"/>
              <a:t>CONTEÚDO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1F1DDD-807A-895F-33A2-27CFAF4F6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93977B-0A2B-0608-C85E-EAB4A4FF4C3A}"/>
              </a:ext>
            </a:extLst>
          </p:cNvPr>
          <p:cNvSpPr/>
          <p:nvPr/>
        </p:nvSpPr>
        <p:spPr>
          <a:xfrm>
            <a:off x="1066800" y="1623097"/>
            <a:ext cx="609600" cy="492443"/>
          </a:xfrm>
          <a:prstGeom prst="roundRect">
            <a:avLst/>
          </a:prstGeom>
          <a:solidFill>
            <a:schemeClr val="accent2"/>
          </a:solidFill>
          <a:ln>
            <a:solidFill>
              <a:srgbClr val="BA0C2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3B783342-4C46-4B33-E6CB-AB027494E09E}"/>
              </a:ext>
            </a:extLst>
          </p:cNvPr>
          <p:cNvSpPr txBox="1">
            <a:spLocks/>
          </p:cNvSpPr>
          <p:nvPr/>
        </p:nvSpPr>
        <p:spPr>
          <a:xfrm>
            <a:off x="1809680" y="1623097"/>
            <a:ext cx="9468325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0716" tIns="45358" rIns="90716" bIns="45358" rtlCol="0" anchor="ctr"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CONTEXTUALIZAÇÃO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B93163A-A12F-983F-6786-7BA0CAB741F4}"/>
              </a:ext>
            </a:extLst>
          </p:cNvPr>
          <p:cNvSpPr/>
          <p:nvPr/>
        </p:nvSpPr>
        <p:spPr>
          <a:xfrm>
            <a:off x="1075813" y="2426054"/>
            <a:ext cx="609600" cy="492443"/>
          </a:xfrm>
          <a:prstGeom prst="roundRect">
            <a:avLst/>
          </a:prstGeom>
          <a:solidFill>
            <a:schemeClr val="accent2"/>
          </a:solidFill>
          <a:ln>
            <a:solidFill>
              <a:srgbClr val="BA0C2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A4C7B35-F7A2-FFB4-3F70-ADF423291945}"/>
              </a:ext>
            </a:extLst>
          </p:cNvPr>
          <p:cNvSpPr txBox="1">
            <a:spLocks/>
          </p:cNvSpPr>
          <p:nvPr/>
        </p:nvSpPr>
        <p:spPr>
          <a:xfrm>
            <a:off x="1818694" y="2426054"/>
            <a:ext cx="9459312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0716" tIns="45358" rIns="90716" bIns="45358" rtlCol="0" anchor="ctr"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ANTECEDENTES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83AB4C-BE1D-E286-7116-3808733F7F03}"/>
              </a:ext>
            </a:extLst>
          </p:cNvPr>
          <p:cNvSpPr/>
          <p:nvPr/>
        </p:nvSpPr>
        <p:spPr>
          <a:xfrm>
            <a:off x="1066800" y="3291683"/>
            <a:ext cx="609600" cy="492443"/>
          </a:xfrm>
          <a:prstGeom prst="roundRect">
            <a:avLst/>
          </a:prstGeom>
          <a:solidFill>
            <a:schemeClr val="accent2"/>
          </a:solidFill>
          <a:ln>
            <a:solidFill>
              <a:srgbClr val="BA0C2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63B3DBA-1AF3-76BC-A7A7-327E32A9FCC3}"/>
              </a:ext>
            </a:extLst>
          </p:cNvPr>
          <p:cNvSpPr txBox="1">
            <a:spLocks/>
          </p:cNvSpPr>
          <p:nvPr/>
        </p:nvSpPr>
        <p:spPr>
          <a:xfrm>
            <a:off x="1864901" y="3291683"/>
            <a:ext cx="9413105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0716" tIns="45358" rIns="90716" bIns="45358" rtlCol="0" anchor="ctr"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METODOLOGIA 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5F5D014-CD01-99FC-0BB1-C47431252200}"/>
              </a:ext>
            </a:extLst>
          </p:cNvPr>
          <p:cNvSpPr/>
          <p:nvPr/>
        </p:nvSpPr>
        <p:spPr>
          <a:xfrm>
            <a:off x="1075813" y="4162521"/>
            <a:ext cx="609600" cy="492443"/>
          </a:xfrm>
          <a:prstGeom prst="roundRect">
            <a:avLst/>
          </a:prstGeom>
          <a:solidFill>
            <a:schemeClr val="accent2"/>
          </a:solidFill>
          <a:ln>
            <a:solidFill>
              <a:srgbClr val="BA0C2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B4A30AE7-E137-8B19-3191-6AA8D93C7276}"/>
              </a:ext>
            </a:extLst>
          </p:cNvPr>
          <p:cNvSpPr txBox="1">
            <a:spLocks/>
          </p:cNvSpPr>
          <p:nvPr/>
        </p:nvSpPr>
        <p:spPr>
          <a:xfrm>
            <a:off x="1864901" y="4166986"/>
            <a:ext cx="9413105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0716" tIns="45358" rIns="90716" bIns="45358" rtlCol="0" anchor="ctr"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RESULTADOS PRELIMINARES E RECOMENDAÇÕES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36CC03-AAE1-26AF-5EEB-ACBACA7A2231}"/>
              </a:ext>
            </a:extLst>
          </p:cNvPr>
          <p:cNvSpPr/>
          <p:nvPr/>
        </p:nvSpPr>
        <p:spPr>
          <a:xfrm>
            <a:off x="1075813" y="4993957"/>
            <a:ext cx="609600" cy="492443"/>
          </a:xfrm>
          <a:prstGeom prst="roundRect">
            <a:avLst/>
          </a:prstGeom>
          <a:solidFill>
            <a:schemeClr val="accent2"/>
          </a:solidFill>
          <a:ln>
            <a:solidFill>
              <a:srgbClr val="BA0C2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F76506D4-A98C-A38D-FD49-C4CDE0CB25DC}"/>
              </a:ext>
            </a:extLst>
          </p:cNvPr>
          <p:cNvSpPr txBox="1">
            <a:spLocks/>
          </p:cNvSpPr>
          <p:nvPr/>
        </p:nvSpPr>
        <p:spPr>
          <a:xfrm>
            <a:off x="1818693" y="4993957"/>
            <a:ext cx="9413105" cy="4924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0716" tIns="45358" rIns="90716" bIns="45358" rtlCol="0" anchor="ctr">
            <a:no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PRÓXIMOS PASSOS</a:t>
            </a:r>
          </a:p>
        </p:txBody>
      </p:sp>
    </p:spTree>
    <p:extLst>
      <p:ext uri="{BB962C8B-B14F-4D97-AF65-F5344CB8AC3E}">
        <p14:creationId xmlns:p14="http://schemas.microsoft.com/office/powerpoint/2010/main" val="4049928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47F52-8343-4AF8-BE5E-67137F500A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3554"/>
            <a:fld id="{39C62A9A-2216-F44B-AFF9-136AA601C377}" type="datetime1">
              <a:rPr lang="en-US" kern="1200">
                <a:ea typeface="+mn-ea"/>
              </a:rPr>
              <a:pPr defTabSz="453554"/>
              <a:t>4/26/2024</a:t>
            </a:fld>
            <a:endParaRPr lang="en-US" kern="1200" dirty="0"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34C4C-464F-40F5-8327-B8470D244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3554"/>
            <a:fld id="{42782948-4DBE-204D-AB9E-B65E067054AE}" type="slidenum">
              <a:rPr lang="en-US" kern="1200">
                <a:ea typeface="+mn-ea"/>
              </a:rPr>
              <a:pPr defTabSz="453554"/>
              <a:t>4</a:t>
            </a:fld>
            <a:endParaRPr lang="en-US" kern="1200" dirty="0">
              <a:ea typeface="+mn-ea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416244FE-9C2B-F1B9-A7CC-BB6FA507C0E1}"/>
              </a:ext>
            </a:extLst>
          </p:cNvPr>
          <p:cNvSpPr txBox="1">
            <a:spLocks/>
          </p:cNvSpPr>
          <p:nvPr/>
        </p:nvSpPr>
        <p:spPr>
          <a:xfrm>
            <a:off x="804463" y="848717"/>
            <a:ext cx="10801243" cy="498632"/>
          </a:xfrm>
          <a:prstGeom prst="rect">
            <a:avLst/>
          </a:prstGeom>
        </p:spPr>
        <p:txBody>
          <a:bodyPr vert="horz" wrap="square" lIns="90712" tIns="45356" rIns="90712" bIns="45356" rtlCol="0" anchor="b" anchorCtr="0">
            <a:spAutoFit/>
          </a:bodyPr>
          <a:lstStyle>
            <a:lvl1pPr>
              <a:spcBef>
                <a:spcPct val="0"/>
              </a:spcBef>
              <a:buNone/>
              <a:defRPr sz="2600" b="0" i="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defTabSz="453554"/>
            <a:r>
              <a:rPr lang="en-US" sz="2645" dirty="0"/>
              <a:t>CONTEXTUALIZAÇÃO: DADOS GERAIS DO TRANSFORM WASH</a:t>
            </a:r>
            <a:endParaRPr lang="pt-PT" sz="2645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F5F1CACD-B5DC-3413-C912-7383B72A8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027" y="1356995"/>
            <a:ext cx="3969679" cy="5137231"/>
          </a:xfrm>
          <a:prstGeom prst="rect">
            <a:avLst/>
          </a:prstGeom>
        </p:spPr>
      </p:pic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1E21E1E7-C110-38CE-1442-CF8A01310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50" y="1905000"/>
            <a:ext cx="6283350" cy="4394524"/>
          </a:xfr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pt-PT" b="1" dirty="0">
                <a:solidFill>
                  <a:srgbClr val="002F6C"/>
                </a:solidFill>
              </a:rPr>
              <a:t>Financiador:</a:t>
            </a:r>
            <a:r>
              <a:rPr lang="pt-PT" b="1" dirty="0"/>
              <a:t> </a:t>
            </a:r>
            <a:r>
              <a:rPr lang="pt-PT" dirty="0">
                <a:solidFill>
                  <a:prstClr val="black"/>
                </a:solidFill>
              </a:rPr>
              <a:t>USAID</a:t>
            </a:r>
          </a:p>
          <a:p>
            <a:r>
              <a:rPr lang="pt-PT" b="1" dirty="0">
                <a:solidFill>
                  <a:srgbClr val="002F6C"/>
                </a:solidFill>
              </a:rPr>
              <a:t>Período de Implementação</a:t>
            </a:r>
            <a:r>
              <a:rPr lang="pt-PT" dirty="0"/>
              <a:t>: </a:t>
            </a:r>
            <a:r>
              <a:rPr lang="pt-PT" dirty="0">
                <a:solidFill>
                  <a:prstClr val="black"/>
                </a:solidFill>
              </a:rPr>
              <a:t>5 Anos, Mar 2022 - </a:t>
            </a:r>
            <a:r>
              <a:rPr lang="pt-PT" dirty="0" err="1">
                <a:solidFill>
                  <a:prstClr val="black"/>
                </a:solidFill>
              </a:rPr>
              <a:t>Fev</a:t>
            </a:r>
            <a:r>
              <a:rPr lang="pt-PT" dirty="0">
                <a:solidFill>
                  <a:prstClr val="black"/>
                </a:solidFill>
              </a:rPr>
              <a:t> 2027.</a:t>
            </a:r>
          </a:p>
          <a:p>
            <a:r>
              <a:rPr lang="pt-PT" b="1" dirty="0">
                <a:solidFill>
                  <a:srgbClr val="002F6C"/>
                </a:solidFill>
              </a:rPr>
              <a:t>Cobertura Geográfica</a:t>
            </a:r>
            <a:r>
              <a:rPr lang="pt-PT" dirty="0">
                <a:solidFill>
                  <a:srgbClr val="002F6C"/>
                </a:solidFill>
              </a:rPr>
              <a:t>: </a:t>
            </a:r>
            <a:r>
              <a:rPr lang="pt-PT" dirty="0">
                <a:solidFill>
                  <a:prstClr val="black"/>
                </a:solidFill>
              </a:rPr>
              <a:t>pequenas cidades e vilas, polos de desenvolvimento rural e áreas </a:t>
            </a:r>
            <a:r>
              <a:rPr lang="pt-PT" dirty="0" err="1">
                <a:solidFill>
                  <a:prstClr val="black"/>
                </a:solidFill>
              </a:rPr>
              <a:t>peri-urbanas</a:t>
            </a:r>
            <a:r>
              <a:rPr lang="pt-PT" dirty="0">
                <a:solidFill>
                  <a:prstClr val="black"/>
                </a:solidFill>
              </a:rPr>
              <a:t> das províncias de Cabo-Delgado, Nampula e Zambézia. </a:t>
            </a:r>
          </a:p>
          <a:p>
            <a:r>
              <a:rPr lang="pt-PT" b="1" dirty="0" err="1">
                <a:solidFill>
                  <a:srgbClr val="002F6C"/>
                </a:solidFill>
              </a:rPr>
              <a:t>Objectivo</a:t>
            </a:r>
            <a:r>
              <a:rPr lang="pt-PT" b="1" dirty="0">
                <a:solidFill>
                  <a:srgbClr val="002F6C"/>
                </a:solidFill>
              </a:rPr>
              <a:t> Principal</a:t>
            </a:r>
            <a:r>
              <a:rPr lang="pt-PT" dirty="0"/>
              <a:t>: </a:t>
            </a:r>
            <a:r>
              <a:rPr lang="pt-PT" dirty="0">
                <a:solidFill>
                  <a:prstClr val="black"/>
                </a:solidFill>
              </a:rPr>
              <a:t>Incrementar o uso e gestão sustentável dos serviços seguros de água e saneamento nas pequenas cidades e vilas, polos de desenvolvimento rural e áreas periurbanas.</a:t>
            </a:r>
          </a:p>
          <a:p>
            <a:r>
              <a:rPr lang="pt-BR" sz="2000" b="1" dirty="0">
                <a:solidFill>
                  <a:srgbClr val="002F6C"/>
                </a:solidFill>
                <a:latin typeface="Gill Sans MT"/>
              </a:rPr>
              <a:t>Implementadores</a:t>
            </a:r>
            <a:r>
              <a:rPr lang="pt-BR" sz="2000" dirty="0">
                <a:solidFill>
                  <a:prstClr val="black"/>
                </a:solidFill>
                <a:latin typeface="Gill Sans MT"/>
              </a:rPr>
              <a:t>: Tetra Tech em parceria com Iris </a:t>
            </a:r>
            <a:r>
              <a:rPr lang="pt-BR" sz="2000" dirty="0" err="1">
                <a:solidFill>
                  <a:prstClr val="black"/>
                </a:solidFill>
                <a:latin typeface="Gill Sans MT"/>
              </a:rPr>
              <a:t>Group</a:t>
            </a:r>
            <a:r>
              <a:rPr lang="pt-BR" sz="2000" dirty="0">
                <a:solidFill>
                  <a:prstClr val="black"/>
                </a:solidFill>
                <a:latin typeface="Gill Sans MT"/>
              </a:rPr>
              <a:t>, </a:t>
            </a:r>
            <a:r>
              <a:rPr lang="pt-BR" sz="2000" dirty="0" err="1">
                <a:solidFill>
                  <a:prstClr val="black"/>
                </a:solidFill>
                <a:latin typeface="Gill Sans MT"/>
              </a:rPr>
              <a:t>WaterAid</a:t>
            </a:r>
            <a:r>
              <a:rPr lang="pt-BR" sz="2000" dirty="0">
                <a:solidFill>
                  <a:prstClr val="black"/>
                </a:solidFill>
                <a:latin typeface="Gill Sans MT"/>
              </a:rPr>
              <a:t> e CARE.</a:t>
            </a:r>
          </a:p>
          <a:p>
            <a:pPr>
              <a:spcBef>
                <a:spcPts val="1190"/>
              </a:spcBef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2567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659726" y="6900850"/>
            <a:ext cx="2872549" cy="184666"/>
          </a:xfrm>
        </p:spPr>
        <p:txBody>
          <a:bodyPr/>
          <a:lstStyle/>
          <a:p>
            <a:r>
              <a:rPr lang="en-US" dirty="0"/>
              <a:t>FOOTER GOES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3802" y="6722364"/>
            <a:ext cx="2116615" cy="184666"/>
          </a:xfrm>
        </p:spPr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0056" y="813752"/>
            <a:ext cx="10526999" cy="492443"/>
          </a:xfrm>
        </p:spPr>
        <p:txBody>
          <a:bodyPr/>
          <a:lstStyle/>
          <a:p>
            <a:r>
              <a:rPr lang="pt-PT" sz="2600" dirty="0"/>
              <a:t>CONTEXTUALIZAÇÃO: COMPONENTES DO PROJECTO</a:t>
            </a:r>
            <a:endParaRPr lang="en-US" sz="2600" dirty="0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 rot="16200000">
            <a:off x="10525415" y="4017010"/>
            <a:ext cx="2721362" cy="18466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CREDIT: USAID </a:t>
            </a:r>
          </a:p>
        </p:txBody>
      </p:sp>
      <p:sp>
        <p:nvSpPr>
          <p:cNvPr id="11" name="Google Shape;747;g1193deb9ec8_11_102">
            <a:extLst>
              <a:ext uri="{FF2B5EF4-FFF2-40B4-BE49-F238E27FC236}">
                <a16:creationId xmlns:a16="http://schemas.microsoft.com/office/drawing/2014/main" id="{A7AE9449-7DEC-4453-BED5-D41113152FF7}"/>
              </a:ext>
            </a:extLst>
          </p:cNvPr>
          <p:cNvSpPr/>
          <p:nvPr/>
        </p:nvSpPr>
        <p:spPr>
          <a:xfrm>
            <a:off x="1483694" y="2445904"/>
            <a:ext cx="2645769" cy="890439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txBody>
          <a:bodyPr spcFirstLastPara="1" wrap="square" lIns="90698" tIns="90698" rIns="90698" bIns="90698" anchor="ctr" anchorCtr="0">
            <a:noAutofit/>
          </a:bodyPr>
          <a:lstStyle/>
          <a:p>
            <a:pPr marL="116538" indent="-116538">
              <a:buClr>
                <a:srgbClr val="000000"/>
              </a:buClr>
              <a:buSzPts val="1400"/>
            </a:pPr>
            <a:r>
              <a:rPr lang="pt-PT" sz="992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1. Implementação de políticas e capacidade institucional do Governo para prover serviços de ASH fortalecidos </a:t>
            </a:r>
          </a:p>
        </p:txBody>
      </p:sp>
      <p:sp>
        <p:nvSpPr>
          <p:cNvPr id="13" name="Google Shape;750;g1193deb9ec8_11_102">
            <a:extLst>
              <a:ext uri="{FF2B5EF4-FFF2-40B4-BE49-F238E27FC236}">
                <a16:creationId xmlns:a16="http://schemas.microsoft.com/office/drawing/2014/main" id="{0566D4A0-DB0F-4966-985E-C20E04C9C071}"/>
              </a:ext>
            </a:extLst>
          </p:cNvPr>
          <p:cNvSpPr/>
          <p:nvPr/>
        </p:nvSpPr>
        <p:spPr>
          <a:xfrm>
            <a:off x="4190279" y="2445904"/>
            <a:ext cx="1513690" cy="890439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txBody>
          <a:bodyPr spcFirstLastPara="1" wrap="square" lIns="90698" tIns="90698" rIns="90698" bIns="90698" anchor="ctr" anchorCtr="0">
            <a:noAutofit/>
          </a:bodyPr>
          <a:lstStyle/>
          <a:p>
            <a:pPr marL="116538" indent="-116538">
              <a:buClr>
                <a:srgbClr val="000000"/>
              </a:buClr>
              <a:buSzPts val="1400"/>
            </a:pPr>
            <a:r>
              <a:rPr lang="en-US" sz="992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2. </a:t>
            </a:r>
            <a:r>
              <a:rPr lang="pt-PT" sz="992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Capacidade técnica, financeira </a:t>
            </a:r>
            <a:r>
              <a:rPr lang="pt-PT" sz="992" dirty="0">
                <a:solidFill>
                  <a:srgbClr val="FFFFFF"/>
                </a:solidFill>
                <a:latin typeface="+mj-lt"/>
                <a:cs typeface="Arial"/>
              </a:rPr>
              <a:t>e de gestão melhorada</a:t>
            </a:r>
            <a:endParaRPr lang="pt-PT" sz="992" dirty="0">
              <a:solidFill>
                <a:srgbClr val="FFFFFF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14" name="Google Shape;752;g1193deb9ec8_11_102">
            <a:extLst>
              <a:ext uri="{FF2B5EF4-FFF2-40B4-BE49-F238E27FC236}">
                <a16:creationId xmlns:a16="http://schemas.microsoft.com/office/drawing/2014/main" id="{F2CA977C-6D9F-479F-8DC9-EF4814A1A820}"/>
              </a:ext>
            </a:extLst>
          </p:cNvPr>
          <p:cNvSpPr/>
          <p:nvPr/>
        </p:nvSpPr>
        <p:spPr>
          <a:xfrm>
            <a:off x="5780362" y="2455804"/>
            <a:ext cx="2824731" cy="870637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txBody>
          <a:bodyPr spcFirstLastPara="1" wrap="square" lIns="90698" tIns="90698" rIns="90698" bIns="90698" anchor="ctr" anchorCtr="0">
            <a:noAutofit/>
          </a:bodyPr>
          <a:lstStyle/>
          <a:p>
            <a:pPr marL="116538" indent="-116538">
              <a:buClr>
                <a:srgbClr val="000000"/>
              </a:buClr>
              <a:buSzPts val="1400"/>
            </a:pPr>
            <a:r>
              <a:rPr lang="pt-PT" sz="992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3. Acesso ao financiamento para os serviços de água e saneamento e ambiente de negócios para o sector privado melhorado</a:t>
            </a:r>
          </a:p>
        </p:txBody>
      </p:sp>
      <p:sp>
        <p:nvSpPr>
          <p:cNvPr id="15" name="Google Shape;755;g1193deb9ec8_11_102">
            <a:extLst>
              <a:ext uri="{FF2B5EF4-FFF2-40B4-BE49-F238E27FC236}">
                <a16:creationId xmlns:a16="http://schemas.microsoft.com/office/drawing/2014/main" id="{B372D6D6-5CFC-4EBA-A1E8-A73EFE77D741}"/>
              </a:ext>
            </a:extLst>
          </p:cNvPr>
          <p:cNvSpPr/>
          <p:nvPr/>
        </p:nvSpPr>
        <p:spPr>
          <a:xfrm>
            <a:off x="8695494" y="2433632"/>
            <a:ext cx="2522358" cy="870637"/>
          </a:xfrm>
          <a:prstGeom prst="rect">
            <a:avLst/>
          </a:prstGeom>
          <a:solidFill>
            <a:srgbClr val="002F6C"/>
          </a:solidFill>
          <a:ln>
            <a:noFill/>
          </a:ln>
        </p:spPr>
        <p:txBody>
          <a:bodyPr spcFirstLastPara="1" wrap="square" lIns="90698" tIns="90698" rIns="90698" bIns="90698" anchor="ctr" anchorCtr="0">
            <a:noAutofit/>
          </a:bodyPr>
          <a:lstStyle/>
          <a:p>
            <a:pPr marL="168508" indent="-168508">
              <a:buClr>
                <a:srgbClr val="000000"/>
              </a:buClr>
              <a:buSzPts val="1400"/>
            </a:pPr>
            <a:r>
              <a:rPr lang="en-US" sz="992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4.  </a:t>
            </a:r>
            <a:r>
              <a:rPr lang="pt-PT" sz="992" dirty="0">
                <a:solidFill>
                  <a:srgbClr val="FFFFFF"/>
                </a:solidFill>
                <a:latin typeface="+mj-lt"/>
                <a:cs typeface="Arial"/>
                <a:sym typeface="Arial"/>
              </a:rPr>
              <a:t>Adoção e manutenção de comportamentos chave de higiene entre os agregados familiares e instituições acelerados </a:t>
            </a:r>
          </a:p>
        </p:txBody>
      </p:sp>
      <p:sp>
        <p:nvSpPr>
          <p:cNvPr id="16" name="Google Shape;748;g1193deb9ec8_11_102">
            <a:extLst>
              <a:ext uri="{FF2B5EF4-FFF2-40B4-BE49-F238E27FC236}">
                <a16:creationId xmlns:a16="http://schemas.microsoft.com/office/drawing/2014/main" id="{C98BE165-55F5-41F6-A958-411DEEE62F08}"/>
              </a:ext>
            </a:extLst>
          </p:cNvPr>
          <p:cNvSpPr/>
          <p:nvPr/>
        </p:nvSpPr>
        <p:spPr>
          <a:xfrm>
            <a:off x="1450133" y="3488389"/>
            <a:ext cx="2645769" cy="2326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pPr marL="166933" indent="-166933">
              <a:spcAft>
                <a:spcPts val="1190"/>
              </a:spcAft>
              <a:buClr>
                <a:srgbClr val="000000"/>
              </a:buClr>
              <a:buSzPts val="950"/>
            </a:pPr>
            <a:r>
              <a:rPr lang="en-US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1.1 </a:t>
            </a:r>
            <a:r>
              <a:rPr lang="pt-PT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Apoiar a reforma politica e regulatória, em linha com o processo de descentralização em curso.</a:t>
            </a:r>
            <a:endParaRPr lang="pt-PT" sz="992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Arial"/>
            </a:endParaRPr>
          </a:p>
          <a:p>
            <a:pPr marL="166933" indent="-166933">
              <a:spcAft>
                <a:spcPts val="1190"/>
              </a:spcAft>
              <a:buClr>
                <a:srgbClr val="000000"/>
              </a:buClr>
              <a:buSzPts val="950"/>
            </a:pPr>
            <a:r>
              <a:rPr lang="pt-PT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1.2 Melhorar a capacidade institucional de orçamentação, planeamento, monitoria e reporte.</a:t>
            </a:r>
            <a:endParaRPr lang="pt-PT" sz="992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Arial"/>
            </a:endParaRPr>
          </a:p>
          <a:p>
            <a:pPr marL="166933" indent="-166933">
              <a:spcAft>
                <a:spcPts val="1190"/>
              </a:spcAft>
              <a:buClr>
                <a:srgbClr val="000000"/>
              </a:buClr>
              <a:buSzPts val="950"/>
            </a:pPr>
            <a:r>
              <a:rPr lang="pt-PT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1.3 Expandir o SINAS e/ou outras plataformas de planeamento e reporte no acesso equitativo dos serviços de ASH.</a:t>
            </a:r>
          </a:p>
        </p:txBody>
      </p:sp>
      <p:sp>
        <p:nvSpPr>
          <p:cNvPr id="17" name="Google Shape;751;g1193deb9ec8_11_102">
            <a:extLst>
              <a:ext uri="{FF2B5EF4-FFF2-40B4-BE49-F238E27FC236}">
                <a16:creationId xmlns:a16="http://schemas.microsoft.com/office/drawing/2014/main" id="{0E0EE04F-942F-4EC7-B65C-863992DE8465}"/>
              </a:ext>
            </a:extLst>
          </p:cNvPr>
          <p:cNvSpPr/>
          <p:nvPr/>
        </p:nvSpPr>
        <p:spPr>
          <a:xfrm>
            <a:off x="4212229" y="3464353"/>
            <a:ext cx="1472502" cy="23652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pPr marL="166933" indent="-166933">
              <a:spcAft>
                <a:spcPts val="1190"/>
              </a:spcAft>
              <a:buClr>
                <a:srgbClr val="000000"/>
              </a:buClr>
              <a:buSzPts val="950"/>
            </a:pPr>
            <a:r>
              <a:rPr lang="en-US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2.1 </a:t>
            </a:r>
            <a:r>
              <a:rPr lang="pt-PT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Melhorar a capacidade dos provedores públicos e privados e comunidades para gerir serviços de água.</a:t>
            </a:r>
          </a:p>
          <a:p>
            <a:pPr marL="166933" indent="-166933">
              <a:spcAft>
                <a:spcPts val="1190"/>
              </a:spcAft>
              <a:buClr>
                <a:srgbClr val="000000"/>
              </a:buClr>
              <a:buSzPts val="950"/>
            </a:pPr>
            <a:r>
              <a:rPr lang="pt-PT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2.2 Apoiar a expansão dos serviços de água através do desenvolvimento de infraestruturas.</a:t>
            </a:r>
            <a:endParaRPr lang="pt-PT" sz="992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Arial"/>
            </a:endParaRPr>
          </a:p>
          <a:p>
            <a:pPr marL="166933" indent="-166933">
              <a:spcAft>
                <a:spcPts val="1190"/>
              </a:spcAft>
              <a:buClr>
                <a:srgbClr val="000000"/>
              </a:buClr>
              <a:buSzPts val="950"/>
            </a:pPr>
            <a:endParaRPr sz="992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Arial Narrow"/>
            </a:endParaRPr>
          </a:p>
        </p:txBody>
      </p:sp>
      <p:sp>
        <p:nvSpPr>
          <p:cNvPr id="18" name="Google Shape;753;g1193deb9ec8_11_102">
            <a:extLst>
              <a:ext uri="{FF2B5EF4-FFF2-40B4-BE49-F238E27FC236}">
                <a16:creationId xmlns:a16="http://schemas.microsoft.com/office/drawing/2014/main" id="{882D8A7E-8C54-4033-85FC-B843EF2DE51B}"/>
              </a:ext>
            </a:extLst>
          </p:cNvPr>
          <p:cNvSpPr/>
          <p:nvPr/>
        </p:nvSpPr>
        <p:spPr>
          <a:xfrm>
            <a:off x="5780363" y="3484071"/>
            <a:ext cx="2824731" cy="2345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pPr marL="166933" indent="-166933">
              <a:spcAft>
                <a:spcPts val="595"/>
              </a:spcAft>
              <a:buClr>
                <a:srgbClr val="000000"/>
              </a:buClr>
              <a:buSzPts val="950"/>
            </a:pPr>
            <a:r>
              <a:rPr lang="en-US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3.1 </a:t>
            </a:r>
            <a:r>
              <a:rPr lang="pt-PT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Apoiar o desenvolvimento de mecanismos de financiamento inovador para acesso ao financiamento privado.</a:t>
            </a:r>
            <a:endParaRPr lang="pt-PT" sz="992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Arial"/>
            </a:endParaRPr>
          </a:p>
          <a:p>
            <a:pPr marL="166933" indent="-166933">
              <a:spcAft>
                <a:spcPts val="595"/>
              </a:spcAft>
              <a:buClr>
                <a:srgbClr val="000000"/>
              </a:buClr>
              <a:buSzPts val="950"/>
            </a:pPr>
            <a:r>
              <a:rPr lang="pt-PT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3.2 Apoiar pequenas e médias empresas no acesso ao financiamento de instituições financeiras.</a:t>
            </a:r>
            <a:endParaRPr lang="pt-PT" sz="992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Arial"/>
            </a:endParaRPr>
          </a:p>
          <a:p>
            <a:pPr marL="166933" indent="-166933">
              <a:spcAft>
                <a:spcPts val="595"/>
              </a:spcAft>
              <a:buClr>
                <a:srgbClr val="000000"/>
              </a:buClr>
              <a:buSzPts val="950"/>
            </a:pPr>
            <a:r>
              <a:rPr lang="pt-PT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3.3 Expandir modelos de negócios PPP para serviços de água.</a:t>
            </a:r>
            <a:endParaRPr lang="pt-PT" sz="992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Arial"/>
            </a:endParaRPr>
          </a:p>
          <a:p>
            <a:pPr marL="166933" indent="-166933">
              <a:spcAft>
                <a:spcPts val="595"/>
              </a:spcAft>
              <a:buClr>
                <a:srgbClr val="000000"/>
              </a:buClr>
              <a:buSzPts val="950"/>
            </a:pPr>
            <a:r>
              <a:rPr lang="pt-PT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3.4 Desenvolver o quadro legal para o empreendedorismo das mulheres e jovens.  </a:t>
            </a:r>
            <a:endParaRPr lang="pt-PT" sz="992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Arial"/>
            </a:endParaRPr>
          </a:p>
          <a:p>
            <a:pPr marL="166933" indent="-166933">
              <a:spcAft>
                <a:spcPts val="595"/>
              </a:spcAft>
              <a:buClr>
                <a:srgbClr val="000000"/>
              </a:buClr>
              <a:buSzPts val="950"/>
            </a:pPr>
            <a:r>
              <a:rPr lang="pt-PT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3.5 Identificar aspectos legais críticos para a mobilização do financiamento para–ASH </a:t>
            </a:r>
            <a:r>
              <a:rPr lang="pt-PT" sz="992" dirty="0">
                <a:latin typeface="+mj-lt"/>
                <a:sym typeface="Arial Narrow"/>
              </a:rPr>
              <a:t>e rastreamento.</a:t>
            </a:r>
          </a:p>
        </p:txBody>
      </p:sp>
      <p:sp>
        <p:nvSpPr>
          <p:cNvPr id="19" name="Google Shape;756;g1193deb9ec8_11_102">
            <a:extLst>
              <a:ext uri="{FF2B5EF4-FFF2-40B4-BE49-F238E27FC236}">
                <a16:creationId xmlns:a16="http://schemas.microsoft.com/office/drawing/2014/main" id="{F466FA27-8E10-4B20-ACE4-870DC5A78B74}"/>
              </a:ext>
            </a:extLst>
          </p:cNvPr>
          <p:cNvSpPr/>
          <p:nvPr/>
        </p:nvSpPr>
        <p:spPr>
          <a:xfrm>
            <a:off x="8693877" y="3484072"/>
            <a:ext cx="2522358" cy="23455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0698" tIns="90698" rIns="90698" bIns="90698" anchor="t" anchorCtr="0">
            <a:noAutofit/>
          </a:bodyPr>
          <a:lstStyle/>
          <a:p>
            <a:pPr marL="168508" indent="-168508">
              <a:spcAft>
                <a:spcPts val="1190"/>
              </a:spcAft>
              <a:buClr>
                <a:srgbClr val="000000"/>
              </a:buClr>
              <a:buSzPts val="950"/>
            </a:pPr>
            <a:r>
              <a:rPr lang="en-US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4.1 </a:t>
            </a:r>
            <a:r>
              <a:rPr lang="pt-PT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Incrementar o valor das instituições e comunidades para investir em serviços de água.</a:t>
            </a:r>
            <a:endParaRPr lang="pt-PT" sz="992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Arial"/>
            </a:endParaRPr>
          </a:p>
          <a:p>
            <a:pPr marL="168508" indent="-168508">
              <a:spcAft>
                <a:spcPts val="1190"/>
              </a:spcAft>
              <a:buClr>
                <a:srgbClr val="000000"/>
              </a:buClr>
              <a:buSzPts val="950"/>
            </a:pPr>
            <a:r>
              <a:rPr lang="pt-PT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4.2 Incrementar a capacidade e motivação dos agregados familiares para adoptar comportamentos / boas práticas de higiene.</a:t>
            </a:r>
          </a:p>
          <a:p>
            <a:pPr marL="168508" indent="-168508">
              <a:spcAft>
                <a:spcPts val="1190"/>
              </a:spcAft>
              <a:buClr>
                <a:srgbClr val="000000"/>
              </a:buClr>
              <a:buSzPts val="950"/>
            </a:pPr>
            <a:r>
              <a:rPr lang="pt-PT" sz="992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sym typeface="Arial Narrow"/>
              </a:rPr>
              <a:t>4.3 Fortificar normas de género que apoiam a equidade e inclusão.</a:t>
            </a:r>
            <a:endParaRPr lang="pt-PT" sz="992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Arial"/>
            </a:endParaRPr>
          </a:p>
          <a:p>
            <a:pPr>
              <a:spcAft>
                <a:spcPts val="1190"/>
              </a:spcAft>
              <a:buClr>
                <a:srgbClr val="000000"/>
              </a:buClr>
              <a:buSzPts val="950"/>
            </a:pPr>
            <a:endParaRPr sz="992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sym typeface="Arial"/>
            </a:endParaRPr>
          </a:p>
        </p:txBody>
      </p:sp>
      <p:sp>
        <p:nvSpPr>
          <p:cNvPr id="20" name="Google Shape;747;g1193deb9ec8_11_102">
            <a:extLst>
              <a:ext uri="{FF2B5EF4-FFF2-40B4-BE49-F238E27FC236}">
                <a16:creationId xmlns:a16="http://schemas.microsoft.com/office/drawing/2014/main" id="{69CAE92B-FA8B-4BF0-BB2D-8F08687B26BF}"/>
              </a:ext>
            </a:extLst>
          </p:cNvPr>
          <p:cNvSpPr/>
          <p:nvPr/>
        </p:nvSpPr>
        <p:spPr>
          <a:xfrm>
            <a:off x="1466072" y="1503341"/>
            <a:ext cx="2645769" cy="774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0698" tIns="90698" rIns="90698" bIns="9069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992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GOVERNANÇA DO SECTOR DE ÁGUAS FORTALECIDA</a:t>
            </a:r>
            <a:endParaRPr sz="992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1" name="Google Shape;747;g1193deb9ec8_11_102">
            <a:extLst>
              <a:ext uri="{FF2B5EF4-FFF2-40B4-BE49-F238E27FC236}">
                <a16:creationId xmlns:a16="http://schemas.microsoft.com/office/drawing/2014/main" id="{C1EB1D82-9988-480D-A2DC-48B4FA39AA05}"/>
              </a:ext>
            </a:extLst>
          </p:cNvPr>
          <p:cNvSpPr/>
          <p:nvPr/>
        </p:nvSpPr>
        <p:spPr>
          <a:xfrm>
            <a:off x="4191305" y="1517542"/>
            <a:ext cx="4415406" cy="7744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0698" tIns="90698" rIns="90698" bIns="9069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992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DISPONIBILIDADE DE SERVIÇOS DE ÁGUA E SANEAMENTO EXPANDIDA</a:t>
            </a:r>
            <a:endParaRPr sz="992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47;g1193deb9ec8_11_102">
            <a:extLst>
              <a:ext uri="{FF2B5EF4-FFF2-40B4-BE49-F238E27FC236}">
                <a16:creationId xmlns:a16="http://schemas.microsoft.com/office/drawing/2014/main" id="{9DB0AE0E-2218-4030-923E-00F6B1AA3146}"/>
              </a:ext>
            </a:extLst>
          </p:cNvPr>
          <p:cNvSpPr/>
          <p:nvPr/>
        </p:nvSpPr>
        <p:spPr>
          <a:xfrm>
            <a:off x="8695494" y="1517541"/>
            <a:ext cx="2514330" cy="754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0698" tIns="90698" rIns="90698" bIns="9069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sz="992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ADOPÇÃO DE COMPORTAMENTOS ASH ACELERADA</a:t>
            </a:r>
            <a:endParaRPr sz="992" dirty="0">
              <a:solidFill>
                <a:srgbClr val="FFFFFF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3" name="Google Shape;747;g1193deb9ec8_11_102">
            <a:extLst>
              <a:ext uri="{FF2B5EF4-FFF2-40B4-BE49-F238E27FC236}">
                <a16:creationId xmlns:a16="http://schemas.microsoft.com/office/drawing/2014/main" id="{8EFDB96D-3120-4127-9C8D-2BB3C961C757}"/>
              </a:ext>
            </a:extLst>
          </p:cNvPr>
          <p:cNvSpPr/>
          <p:nvPr/>
        </p:nvSpPr>
        <p:spPr>
          <a:xfrm>
            <a:off x="988910" y="1476385"/>
            <a:ext cx="397699" cy="8094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vert="vert270" wrap="square" lIns="90698" tIns="90698" rIns="90698" bIns="9069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pt-PT" sz="86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Arial"/>
                <a:cs typeface="Arial"/>
                <a:sym typeface="Arial"/>
              </a:rPr>
              <a:t>Resultados Intermédios</a:t>
            </a:r>
          </a:p>
        </p:txBody>
      </p:sp>
      <p:sp>
        <p:nvSpPr>
          <p:cNvPr id="24" name="Google Shape;747;g1193deb9ec8_11_102">
            <a:extLst>
              <a:ext uri="{FF2B5EF4-FFF2-40B4-BE49-F238E27FC236}">
                <a16:creationId xmlns:a16="http://schemas.microsoft.com/office/drawing/2014/main" id="{05034A17-41AB-45BA-AF45-56EA0204D3FB}"/>
              </a:ext>
            </a:extLst>
          </p:cNvPr>
          <p:cNvSpPr/>
          <p:nvPr/>
        </p:nvSpPr>
        <p:spPr>
          <a:xfrm>
            <a:off x="1002820" y="2384743"/>
            <a:ext cx="359219" cy="890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vert="vert270" wrap="square" lIns="90698" tIns="90698" rIns="90698" bIns="90698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pt-PT" sz="84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  <a:sym typeface="Arial"/>
              </a:rPr>
              <a:t>Componentes</a:t>
            </a:r>
          </a:p>
        </p:txBody>
      </p:sp>
      <p:sp>
        <p:nvSpPr>
          <p:cNvPr id="25" name="Google Shape;747;g1193deb9ec8_11_102">
            <a:extLst>
              <a:ext uri="{FF2B5EF4-FFF2-40B4-BE49-F238E27FC236}">
                <a16:creationId xmlns:a16="http://schemas.microsoft.com/office/drawing/2014/main" id="{EECBCA0E-F4C0-4083-9CDC-C7554CA31706}"/>
              </a:ext>
            </a:extLst>
          </p:cNvPr>
          <p:cNvSpPr/>
          <p:nvPr/>
        </p:nvSpPr>
        <p:spPr>
          <a:xfrm>
            <a:off x="988910" y="3464353"/>
            <a:ext cx="359219" cy="23652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vert="vert270" wrap="square" lIns="90698" tIns="90698" rIns="90698" bIns="90698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US" sz="893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/>
                <a:sym typeface="Arial"/>
              </a:rPr>
              <a:t>Actividades</a:t>
            </a:r>
            <a:endParaRPr sz="893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88E15-92BC-91FE-135A-0DA3951D2ACE}"/>
              </a:ext>
            </a:extLst>
          </p:cNvPr>
          <p:cNvSpPr/>
          <p:nvPr/>
        </p:nvSpPr>
        <p:spPr>
          <a:xfrm>
            <a:off x="1399778" y="1383746"/>
            <a:ext cx="2716902" cy="4684554"/>
          </a:xfrm>
          <a:prstGeom prst="rect">
            <a:avLst/>
          </a:prstGeom>
          <a:solidFill>
            <a:srgbClr val="C00000">
              <a:alpha val="3137"/>
            </a:srgbClr>
          </a:solidFill>
          <a:ln w="28575">
            <a:solidFill>
              <a:srgbClr val="BA0C2F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2226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9CEA085-7EC3-E337-E22E-586C2256A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2392276" cy="4572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PT" dirty="0">
                <a:solidFill>
                  <a:schemeClr val="tx1"/>
                </a:solidFill>
              </a:rPr>
              <a:t>1. </a:t>
            </a:r>
            <a:r>
              <a:rPr lang="pt-BR" dirty="0">
                <a:solidFill>
                  <a:schemeClr val="tx1"/>
                </a:solidFill>
              </a:rPr>
              <a:t>Reforçar o ambiente favorável de </a:t>
            </a:r>
            <a:r>
              <a:rPr lang="pt-PT" dirty="0">
                <a:solidFill>
                  <a:schemeClr val="tx1"/>
                </a:solidFill>
              </a:rPr>
              <a:t>políticas</a:t>
            </a:r>
            <a:r>
              <a:rPr lang="pt-BR" dirty="0">
                <a:solidFill>
                  <a:schemeClr val="tx1"/>
                </a:solidFill>
              </a:rPr>
              <a:t> sobre integração de género e inclusão de jovens nas principais instituições de ASH.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36167-B0A9-BF99-7A54-4F720526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55D5-F1DA-0F48-9E7E-0A3FEBF9FF84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84001-4317-F750-7719-12501B1F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EBADF-2AC6-C9A4-B3AB-47879EB5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B5DD300-16A3-38A7-282D-C9B8885E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879158"/>
            <a:ext cx="10363200" cy="492443"/>
          </a:xfrm>
        </p:spPr>
        <p:txBody>
          <a:bodyPr/>
          <a:lstStyle/>
          <a:p>
            <a:r>
              <a:rPr lang="pt-PT" sz="2600" dirty="0">
                <a:solidFill>
                  <a:srgbClr val="BA0C2F"/>
                </a:solidFill>
              </a:rPr>
              <a:t>CONTEXTUALIZAÇÃO: PILARES DE INTERVENÇÃO DO PROJECTO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50413DB-6AF2-32EC-DED1-2445AEEDD88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490163" y="1615440"/>
            <a:ext cx="2453235" cy="4572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>
                <a:solidFill>
                  <a:schemeClr val="tx1"/>
                </a:solidFill>
              </a:rPr>
              <a:t>2. </a:t>
            </a:r>
            <a:r>
              <a:rPr lang="pt-BR" dirty="0">
                <a:solidFill>
                  <a:schemeClr val="tx1"/>
                </a:solidFill>
              </a:rPr>
              <a:t>Envolver os parceiros governamentais a todos os níveis para se comprometerem a aumentar a percentagem de mulheres com responsabilidades na gestão de água a nível comunitário, local, nacional, formal e informal.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2CF4C83B-E736-F394-57E3-5FA383F21323}"/>
              </a:ext>
            </a:extLst>
          </p:cNvPr>
          <p:cNvSpPr txBox="1">
            <a:spLocks/>
          </p:cNvSpPr>
          <p:nvPr/>
        </p:nvSpPr>
        <p:spPr>
          <a:xfrm>
            <a:off x="6126479" y="1600200"/>
            <a:ext cx="2514195" cy="457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dirty="0">
                <a:solidFill>
                  <a:schemeClr val="tx1"/>
                </a:solidFill>
              </a:rPr>
              <a:t>3. </a:t>
            </a:r>
            <a:r>
              <a:rPr lang="pt-BR" dirty="0">
                <a:solidFill>
                  <a:schemeClr val="tx1"/>
                </a:solidFill>
              </a:rPr>
              <a:t>Avaliar e desenvolver a capacidade técnica das principais instituições de ASH em matérias de integração de género e inclusão de jovens.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236719BF-CAEC-0645-01EC-97F7851D2370}"/>
              </a:ext>
            </a:extLst>
          </p:cNvPr>
          <p:cNvSpPr txBox="1">
            <a:spLocks/>
          </p:cNvSpPr>
          <p:nvPr/>
        </p:nvSpPr>
        <p:spPr>
          <a:xfrm>
            <a:off x="8763000" y="1600200"/>
            <a:ext cx="2514195" cy="45872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FFFFFF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PT" dirty="0">
                <a:solidFill>
                  <a:schemeClr val="tx1"/>
                </a:solidFill>
              </a:rPr>
              <a:t>4.- </a:t>
            </a:r>
            <a:r>
              <a:rPr lang="pt-BR" dirty="0">
                <a:solidFill>
                  <a:schemeClr val="tx1"/>
                </a:solidFill>
              </a:rPr>
              <a:t>Reforçar a capacidade de resposta e a responsabilização dos prestadores de serviços (operadores) a todos os níveis relativamente às necessidades e interesses das mulheres e dos jovens relacionados com ASH.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9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02F12-319C-E4D1-C03E-59A6FF24C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poster with text and images&#10;&#10;Description automatically generated">
            <a:extLst>
              <a:ext uri="{FF2B5EF4-FFF2-40B4-BE49-F238E27FC236}">
                <a16:creationId xmlns:a16="http://schemas.microsoft.com/office/drawing/2014/main" id="{7D25458D-AD43-ED9F-2491-A46C0A97BA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6800" y="1455855"/>
            <a:ext cx="4306560" cy="5021145"/>
          </a:xfrm>
          <a:noFill/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2B42FC0-2D09-0F61-5BEB-6F9F4CE0A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405" cy="4572000"/>
          </a:xfrm>
          <a:ln>
            <a:solidFill>
              <a:schemeClr val="bg1">
                <a:lumMod val="75000"/>
              </a:schemeClr>
            </a:solidFill>
          </a:ln>
        </p:spPr>
        <p:txBody>
          <a:bodyPr anchor="b"/>
          <a:lstStyle/>
          <a:p>
            <a:pPr marL="0" indent="0">
              <a:spcAft>
                <a:spcPts val="1800"/>
              </a:spcAft>
              <a:buNone/>
            </a:pPr>
            <a:r>
              <a:rPr lang="pt-PT" dirty="0">
                <a:solidFill>
                  <a:schemeClr val="tx1"/>
                </a:solidFill>
              </a:rPr>
              <a:t>A AURA e única instituição WASH do nível central sem qualquer instrumento normativo sobre igualdade e inclusão de </a:t>
            </a:r>
            <a:r>
              <a:rPr lang="pt-PT" dirty="0" err="1">
                <a:solidFill>
                  <a:schemeClr val="tx1"/>
                </a:solidFill>
              </a:rPr>
              <a:t>genero</a:t>
            </a:r>
            <a:endParaRPr lang="pt-PT" dirty="0">
              <a:solidFill>
                <a:schemeClr val="tx1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t-PT" sz="2000" b="1" dirty="0">
                <a:solidFill>
                  <a:srgbClr val="002F6C"/>
                </a:solidFill>
              </a:rPr>
              <a:t>8 Padrões Mínimos para a Integração de Género em Organizações</a:t>
            </a:r>
            <a:endParaRPr lang="pt-PT" b="1" dirty="0">
              <a:solidFill>
                <a:srgbClr val="002F6C"/>
              </a:solidFill>
            </a:endParaRPr>
          </a:p>
          <a:p>
            <a:pPr>
              <a:spcAft>
                <a:spcPts val="1800"/>
              </a:spcAft>
            </a:pPr>
            <a:r>
              <a:rPr lang="pt-PT" dirty="0">
                <a:solidFill>
                  <a:schemeClr val="tx1"/>
                </a:solidFill>
              </a:rPr>
              <a:t>Desenvolvido por </a:t>
            </a:r>
            <a:r>
              <a:rPr lang="pt-PT" i="1" dirty="0" err="1">
                <a:solidFill>
                  <a:schemeClr val="tx1"/>
                </a:solidFill>
              </a:rPr>
              <a:t>Gender</a:t>
            </a:r>
            <a:r>
              <a:rPr lang="pt-PT" i="1" dirty="0">
                <a:solidFill>
                  <a:schemeClr val="tx1"/>
                </a:solidFill>
              </a:rPr>
              <a:t> </a:t>
            </a:r>
            <a:r>
              <a:rPr lang="pt-PT" i="1" dirty="0" err="1">
                <a:solidFill>
                  <a:schemeClr val="tx1"/>
                </a:solidFill>
              </a:rPr>
              <a:t>Practioners</a:t>
            </a:r>
            <a:r>
              <a:rPr lang="pt-PT" i="1" dirty="0">
                <a:solidFill>
                  <a:schemeClr val="tx1"/>
                </a:solidFill>
              </a:rPr>
              <a:t> </a:t>
            </a:r>
            <a:r>
              <a:rPr lang="pt-PT" i="1" dirty="0" err="1">
                <a:solidFill>
                  <a:schemeClr val="tx1"/>
                </a:solidFill>
              </a:rPr>
              <a:t>Collaborative</a:t>
            </a:r>
            <a:r>
              <a:rPr lang="pt-PT" dirty="0">
                <a:solidFill>
                  <a:schemeClr val="tx1"/>
                </a:solidFill>
              </a:rPr>
              <a:t>, um grupo de parceiros implementadores da USAID</a:t>
            </a:r>
          </a:p>
          <a:p>
            <a:pPr>
              <a:spcAft>
                <a:spcPts val="1800"/>
              </a:spcAft>
            </a:pPr>
            <a:r>
              <a:rPr lang="pt-PT" dirty="0">
                <a:solidFill>
                  <a:schemeClr val="tx1"/>
                </a:solidFill>
              </a:rPr>
              <a:t>Para mais informações e recursos visite: </a:t>
            </a:r>
            <a:r>
              <a:rPr lang="pt-PT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www.genderstandards.org</a:t>
            </a:r>
            <a:endParaRPr lang="pt-PT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EC077-90D5-7747-6FDC-7B500C6C8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3200" y="6530079"/>
            <a:ext cx="2844800" cy="18466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15C1E33-7843-DD4E-A777-43ECB6153BE3}" type="datetime1">
              <a:rPr lang="en-US" smtClean="0"/>
              <a:pPr>
                <a:spcAft>
                  <a:spcPts val="600"/>
                </a:spcAft>
              </a:pPr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EEFD7-D195-B013-FB3E-EE4D2D300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30079"/>
            <a:ext cx="3860800" cy="18466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FOOTER GOES HERE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0ACC7-2A2A-7CED-457B-BB5ACC34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0431" y="4877793"/>
            <a:ext cx="2844800" cy="18466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2782948-4DBE-204D-AB9E-B65E067054A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B49E2AAB-0639-BF5E-F894-3C8A420D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05" y="848380"/>
            <a:ext cx="10363200" cy="5232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ANTECEDENTES A PROPOSTA DO PLANO DE ACÇÃO DE GÉNERO</a:t>
            </a:r>
            <a:endParaRPr lang="pt-PT" sz="2600" dirty="0"/>
          </a:p>
        </p:txBody>
      </p:sp>
      <p:pic>
        <p:nvPicPr>
          <p:cNvPr id="1026" name="Picture 2" descr="Autoridade Reguladora de Águas, IP, Moçambique">
            <a:extLst>
              <a:ext uri="{FF2B5EF4-FFF2-40B4-BE49-F238E27FC236}">
                <a16:creationId xmlns:a16="http://schemas.microsoft.com/office/drawing/2014/main" id="{8047474A-DB58-B4CE-5B5C-3600642F9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600200"/>
            <a:ext cx="2095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0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1EE37C-5992-F952-A1F0-60BFDF3D4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112000" cy="4920734"/>
          </a:xfrm>
          <a:solidFill>
            <a:schemeClr val="bg1">
              <a:lumMod val="85000"/>
            </a:schemeClr>
          </a:solidFill>
        </p:spPr>
        <p:txBody>
          <a:bodyPr anchor="ctr">
            <a:no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Discussões de desenho da metodologia com a AURA</a:t>
            </a:r>
          </a:p>
          <a:p>
            <a:r>
              <a:rPr lang="pt-BR" dirty="0">
                <a:solidFill>
                  <a:schemeClr val="tx1"/>
                </a:solidFill>
              </a:rPr>
              <a:t>Elaboração da nota conceitual</a:t>
            </a:r>
          </a:p>
          <a:p>
            <a:r>
              <a:rPr lang="pt-BR" dirty="0">
                <a:solidFill>
                  <a:schemeClr val="tx1"/>
                </a:solidFill>
              </a:rPr>
              <a:t>Revisão documental</a:t>
            </a:r>
          </a:p>
          <a:p>
            <a:pPr lvl="1"/>
            <a:r>
              <a:rPr lang="pt-BR" dirty="0">
                <a:solidFill>
                  <a:schemeClr val="tx1"/>
                </a:solidFill>
              </a:rPr>
              <a:t>Incluindo a verificação do esboço da Estratégia de Género do MOPH</a:t>
            </a:r>
          </a:p>
          <a:p>
            <a:r>
              <a:rPr lang="pt-BR" dirty="0">
                <a:solidFill>
                  <a:schemeClr val="tx1"/>
                </a:solidFill>
              </a:rPr>
              <a:t>Elaboração de guiões de entrevistas</a:t>
            </a:r>
          </a:p>
          <a:p>
            <a:r>
              <a:rPr lang="pt-BR" dirty="0">
                <a:solidFill>
                  <a:schemeClr val="tx1"/>
                </a:solidFill>
              </a:rPr>
              <a:t>Realização de entrevistas </a:t>
            </a:r>
          </a:p>
          <a:p>
            <a:r>
              <a:rPr lang="pt-BR" dirty="0">
                <a:solidFill>
                  <a:schemeClr val="tx1"/>
                </a:solidFill>
              </a:rPr>
              <a:t>Análise preliminar das conclusões e compilação de recomendações</a:t>
            </a:r>
          </a:p>
          <a:p>
            <a:r>
              <a:rPr lang="pt-BR" dirty="0">
                <a:solidFill>
                  <a:schemeClr val="tx1"/>
                </a:solidFill>
              </a:rPr>
              <a:t>Exercício de priorização estratégica das recomendações</a:t>
            </a:r>
          </a:p>
          <a:p>
            <a:r>
              <a:rPr lang="pt-BR" dirty="0">
                <a:solidFill>
                  <a:schemeClr val="tx1"/>
                </a:solidFill>
              </a:rPr>
              <a:t>Elaboração de Plano de </a:t>
            </a:r>
            <a:r>
              <a:rPr lang="pt-BR" dirty="0" err="1">
                <a:solidFill>
                  <a:schemeClr val="tx1"/>
                </a:solidFill>
              </a:rPr>
              <a:t>Acção</a:t>
            </a:r>
            <a:r>
              <a:rPr lang="pt-BR" dirty="0">
                <a:solidFill>
                  <a:schemeClr val="tx1"/>
                </a:solidFill>
              </a:rPr>
              <a:t> de Género para revisão e aprovação da AURA</a:t>
            </a:r>
            <a:endParaRPr lang="pt-P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7C687-1205-A061-D0E3-4BB4087781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61FA01-5556-CC3C-D2BA-071E35AAB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2FED6D-B9B7-D4DE-D9FC-D76CD76C4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1C3F91-88BD-B1EE-C99D-3919501EF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METODOLOGIA </a:t>
            </a:r>
          </a:p>
        </p:txBody>
      </p:sp>
      <p:pic>
        <p:nvPicPr>
          <p:cNvPr id="8" name="Picture 7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D9941B95-B588-E83B-B87C-9EA8EF8CA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365" y="4016463"/>
            <a:ext cx="3295567" cy="2471675"/>
          </a:xfrm>
          <a:prstGeom prst="rect">
            <a:avLst/>
          </a:prstGeom>
        </p:spPr>
      </p:pic>
      <p:pic>
        <p:nvPicPr>
          <p:cNvPr id="10" name="Picture 9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DD3FDEAE-4382-C25C-B3B9-C1A5F9528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442" y="1600199"/>
            <a:ext cx="3280490" cy="24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B51EC-8D61-4949-96EE-C691593DFE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>
                <a:latin typeface="+mj-lt"/>
              </a:rPr>
              <a:pPr/>
              <a:t>4/26/2024</a:t>
            </a:fld>
            <a:endParaRPr lang="en-US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FA1F1-A722-050E-77BE-8D0840DE3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FOOTER GOES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9ADA8-AFD3-9398-4103-756B09D2E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>
                <a:latin typeface="+mj-lt"/>
              </a:rPr>
              <a:pPr/>
              <a:t>9</a:t>
            </a:fld>
            <a:endParaRPr lang="en-US">
              <a:latin typeface="+mj-lt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4DB3EFD-B871-1E31-4424-5817DC71C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+mj-lt"/>
              </a:rPr>
              <a:t>RESULTADOS PRELIMINARES E RECOMENDAÇÕES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FDD87B-394C-AE14-4413-0E9F3C97694E}"/>
              </a:ext>
            </a:extLst>
          </p:cNvPr>
          <p:cNvSpPr/>
          <p:nvPr/>
        </p:nvSpPr>
        <p:spPr>
          <a:xfrm>
            <a:off x="6944360" y="4609421"/>
            <a:ext cx="2565400" cy="121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+mj-lt"/>
              </a:rPr>
              <a:t>ENTIDADES REGULADAS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FBF83E-A994-8B44-06BB-6ABB06B1D1B9}"/>
              </a:ext>
            </a:extLst>
          </p:cNvPr>
          <p:cNvSpPr/>
          <p:nvPr/>
        </p:nvSpPr>
        <p:spPr>
          <a:xfrm>
            <a:off x="2743200" y="4613431"/>
            <a:ext cx="2565400" cy="121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+mj-lt"/>
              </a:rPr>
              <a:t>TRANSVERSAL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D0A63A-A4F9-63CE-8BEF-38C15AC2C634}"/>
              </a:ext>
            </a:extLst>
          </p:cNvPr>
          <p:cNvSpPr/>
          <p:nvPr/>
        </p:nvSpPr>
        <p:spPr>
          <a:xfrm>
            <a:off x="4961668" y="3073823"/>
            <a:ext cx="2565400" cy="121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+mj-lt"/>
              </a:rPr>
              <a:t>IMAGEM PÚBLICA DO REGULADOR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6281CB-5BDC-06BB-95FE-CC6E7DBCA0A1}"/>
              </a:ext>
            </a:extLst>
          </p:cNvPr>
          <p:cNvSpPr/>
          <p:nvPr/>
        </p:nvSpPr>
        <p:spPr>
          <a:xfrm>
            <a:off x="1143000" y="3087546"/>
            <a:ext cx="2565400" cy="121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+mj-lt"/>
              </a:rPr>
              <a:t>AMBIENTE SEGURO E INCLUSIVO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BFA6B8-3F79-43F0-3DAF-A9E07B7B3349}"/>
              </a:ext>
            </a:extLst>
          </p:cNvPr>
          <p:cNvSpPr/>
          <p:nvPr/>
        </p:nvSpPr>
        <p:spPr>
          <a:xfrm>
            <a:off x="8382000" y="3049927"/>
            <a:ext cx="2565400" cy="121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+mj-lt"/>
              </a:rPr>
              <a:t>CAPACIDADE TÉCNICA PARA INTEGRAÇÃO DE GÉNERO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E4BC67-0253-E560-4631-C79387F63F1E}"/>
              </a:ext>
            </a:extLst>
          </p:cNvPr>
          <p:cNvSpPr/>
          <p:nvPr/>
        </p:nvSpPr>
        <p:spPr>
          <a:xfrm>
            <a:off x="6883400" y="1638979"/>
            <a:ext cx="2565400" cy="121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+mj-lt"/>
              </a:rPr>
              <a:t>DESENVOLVIMENTO PROFISSIONAL E PESSOAL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AED6C6-39BE-8BAA-199D-4EA94EB15EB6}"/>
              </a:ext>
            </a:extLst>
          </p:cNvPr>
          <p:cNvSpPr/>
          <p:nvPr/>
        </p:nvSpPr>
        <p:spPr>
          <a:xfrm>
            <a:off x="2743200" y="1634969"/>
            <a:ext cx="2565400" cy="12192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+mj-lt"/>
              </a:rPr>
              <a:t>RECRUTAMENTO E CONTRATAÇÃO </a:t>
            </a:r>
          </a:p>
        </p:txBody>
      </p:sp>
    </p:spTree>
    <p:extLst>
      <p:ext uri="{BB962C8B-B14F-4D97-AF65-F5344CB8AC3E}">
        <p14:creationId xmlns:p14="http://schemas.microsoft.com/office/powerpoint/2010/main" val="3030922557"/>
      </p:ext>
    </p:extLst>
  </p:cSld>
  <p:clrMapOvr>
    <a:masterClrMapping/>
  </p:clrMapOvr>
</p:sld>
</file>

<file path=ppt/theme/theme1.xml><?xml version="1.0" encoding="utf-8"?>
<a:theme xmlns:a="http://schemas.openxmlformats.org/drawingml/2006/main" name="4.3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976CA38EB21469548E3B32A97DA46" ma:contentTypeVersion="7" ma:contentTypeDescription="Create a new document." ma:contentTypeScope="" ma:versionID="f238507e508f4bca2c1b59d2d0fdc3b4">
  <xsd:schema xmlns:xsd="http://www.w3.org/2001/XMLSchema" xmlns:xs="http://www.w3.org/2001/XMLSchema" xmlns:p="http://schemas.microsoft.com/office/2006/metadata/properties" xmlns:ns3="7fb61eec-5305-4561-9cc3-4b2e15b27c29" xmlns:ns4="ec325c6d-e8f6-4f49-85b3-baf0636a73ed" targetNamespace="http://schemas.microsoft.com/office/2006/metadata/properties" ma:root="true" ma:fieldsID="0447494834389b78861b5096614d00f6" ns3:_="" ns4:_="">
    <xsd:import namespace="7fb61eec-5305-4561-9cc3-4b2e15b27c29"/>
    <xsd:import namespace="ec325c6d-e8f6-4f49-85b3-baf0636a73e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b61eec-5305-4561-9cc3-4b2e15b27c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325c6d-e8f6-4f49-85b3-baf0636a7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B30926-F0E8-4972-BD54-4BAF15CFD1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b61eec-5305-4561-9cc3-4b2e15b27c29"/>
    <ds:schemaRef ds:uri="ec325c6d-e8f6-4f49-85b3-baf0636a7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A76DDF-23AC-478B-A1FE-EBAD8A9DA3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C1FC17-064D-479A-B10E-C674DA98D27A}">
  <ds:schemaRefs>
    <ds:schemaRef ds:uri="http://purl.org/dc/elements/1.1/"/>
    <ds:schemaRef ds:uri="http://schemas.microsoft.com/office/2006/metadata/properties"/>
    <ds:schemaRef ds:uri="7fb61eec-5305-4561-9cc3-4b2e15b27c29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ec325c6d-e8f6-4f49-85b3-baf0636a73e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4.3-Template_12.7.2016</Template>
  <TotalTime>74916</TotalTime>
  <Words>1286</Words>
  <Application>Microsoft Office PowerPoint</Application>
  <PresentationFormat>Widescreen</PresentationFormat>
  <Paragraphs>174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Gill Sans MT</vt:lpstr>
      <vt:lpstr>Roboto</vt:lpstr>
      <vt:lpstr>4.3-Template_12.7.2016</vt:lpstr>
      <vt:lpstr> Transform WASH Moçambique</vt:lpstr>
      <vt:lpstr>SUPORTE A INTEGRAÇÃO DE GÉNERO NO SECTOR DE ASH:  PROPOSTA DE PLANO DE ACÇÃO DE GÉNERO DA AURA</vt:lpstr>
      <vt:lpstr>CONTEÚDO</vt:lpstr>
      <vt:lpstr>PowerPoint Presentation</vt:lpstr>
      <vt:lpstr>CONTEXTUALIZAÇÃO: COMPONENTES DO PROJECTO</vt:lpstr>
      <vt:lpstr>CONTEXTUALIZAÇÃO: PILARES DE INTERVENÇÃO DO PROJECTO</vt:lpstr>
      <vt:lpstr>ANTECEDENTES A PROPOSTA DO PLANO DE ACÇÃO DE GÉNERO</vt:lpstr>
      <vt:lpstr>METODOLOGIA </vt:lpstr>
      <vt:lpstr>RESULTADOS PRELIMINARES E RECOMENDAÇÕES</vt:lpstr>
      <vt:lpstr>RESULTADOS PRELIMINARES E RECOMENDAÇÕES</vt:lpstr>
      <vt:lpstr>RESULTADOS PRELIMINARES E RECOMENDAÇÕES</vt:lpstr>
      <vt:lpstr>RESULTADOS PRELIMINARES E RECOMENDAÇÕES</vt:lpstr>
      <vt:lpstr>PRÓXIMOS PASSOS</vt:lpstr>
      <vt:lpstr>Contactos  do Transform WASH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Helio Guiliche</cp:lastModifiedBy>
  <cp:revision>331</cp:revision>
  <cp:lastPrinted>2022-05-03T12:56:05Z</cp:lastPrinted>
  <dcterms:created xsi:type="dcterms:W3CDTF">2017-03-16T17:46:58Z</dcterms:created>
  <dcterms:modified xsi:type="dcterms:W3CDTF">2024-04-26T05:36:33Z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0x010100F24976CA38EB21469548E3B32A97DA46</vt:lpwstr>
  </property>
</Properties>
</file>